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0"/>
  </p:notesMasterIdLst>
  <p:sldIdLst>
    <p:sldId id="420" r:id="rId2"/>
    <p:sldId id="416" r:id="rId3"/>
    <p:sldId id="381" r:id="rId4"/>
    <p:sldId id="382" r:id="rId5"/>
    <p:sldId id="378" r:id="rId6"/>
    <p:sldId id="379" r:id="rId7"/>
    <p:sldId id="380" r:id="rId8"/>
    <p:sldId id="373" r:id="rId9"/>
    <p:sldId id="375" r:id="rId10"/>
    <p:sldId id="376" r:id="rId11"/>
    <p:sldId id="417" r:id="rId12"/>
    <p:sldId id="386" r:id="rId13"/>
    <p:sldId id="387" r:id="rId14"/>
    <p:sldId id="388" r:id="rId15"/>
    <p:sldId id="425" r:id="rId16"/>
    <p:sldId id="426" r:id="rId17"/>
    <p:sldId id="400" r:id="rId18"/>
    <p:sldId id="401" r:id="rId19"/>
    <p:sldId id="427" r:id="rId20"/>
    <p:sldId id="402" r:id="rId21"/>
    <p:sldId id="418" r:id="rId22"/>
    <p:sldId id="404" r:id="rId23"/>
    <p:sldId id="419" r:id="rId24"/>
    <p:sldId id="421" r:id="rId25"/>
    <p:sldId id="422" r:id="rId26"/>
    <p:sldId id="423" r:id="rId27"/>
    <p:sldId id="424" r:id="rId28"/>
    <p:sldId id="415" r:id="rId29"/>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952">
          <p15:clr>
            <a:srgbClr val="A4A3A4"/>
          </p15:clr>
        </p15:guide>
        <p15:guide id="2" orient="horz" pos="4042">
          <p15:clr>
            <a:srgbClr val="A4A3A4"/>
          </p15:clr>
        </p15:guide>
        <p15:guide id="3" orient="horz" pos="3844">
          <p15:clr>
            <a:srgbClr val="A4A3A4"/>
          </p15:clr>
        </p15:guide>
        <p15:guide id="4" orient="horz" pos="255">
          <p15:clr>
            <a:srgbClr val="A4A3A4"/>
          </p15:clr>
        </p15:guide>
        <p15:guide id="5" orient="horz" pos="767">
          <p15:clr>
            <a:srgbClr val="A4A3A4"/>
          </p15:clr>
        </p15:guide>
        <p15:guide id="6" pos="5471">
          <p15:clr>
            <a:srgbClr val="A4A3A4"/>
          </p15:clr>
        </p15:guide>
        <p15:guide id="7" pos="295">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515D69"/>
    <a:srgbClr val="B2B8BF"/>
    <a:srgbClr val="8F98A1"/>
    <a:srgbClr val="6F7985"/>
    <a:srgbClr val="BBAF91"/>
    <a:srgbClr val="53727E"/>
    <a:srgbClr val="6B6C6E"/>
    <a:srgbClr val="5D1E0B"/>
    <a:srgbClr val="DACC9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ittlere Formatvorlag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ittlere Formatvorlage 2 - Akz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741" autoAdjust="0"/>
    <p:restoredTop sz="87389" autoAdjust="0"/>
  </p:normalViewPr>
  <p:slideViewPr>
    <p:cSldViewPr snapToGrid="0" snapToObjects="1">
      <p:cViewPr>
        <p:scale>
          <a:sx n="87" d="100"/>
          <a:sy n="87" d="100"/>
        </p:scale>
        <p:origin x="-1746" y="-48"/>
      </p:cViewPr>
      <p:guideLst>
        <p:guide orient="horz" pos="952"/>
        <p:guide orient="horz" pos="4042"/>
        <p:guide orient="horz" pos="3844"/>
        <p:guide orient="horz" pos="255"/>
        <p:guide orient="horz" pos="767"/>
        <p:guide pos="5471"/>
        <p:guide pos="295"/>
      </p:guideLst>
    </p:cSldViewPr>
  </p:slideViewPr>
  <p:outlineViewPr>
    <p:cViewPr>
      <p:scale>
        <a:sx n="33" d="100"/>
        <a:sy n="33" d="100"/>
      </p:scale>
      <p:origin x="0" y="1404"/>
    </p:cViewPr>
  </p:outlineViewPr>
  <p:notesTextViewPr>
    <p:cViewPr>
      <p:scale>
        <a:sx n="125" d="100"/>
        <a:sy n="125" d="100"/>
      </p:scale>
      <p:origin x="0" y="0"/>
    </p:cViewPr>
  </p:notesTextViewPr>
  <p:sorterViewPr>
    <p:cViewPr>
      <p:scale>
        <a:sx n="57" d="100"/>
        <a:sy n="57" d="100"/>
      </p:scale>
      <p:origin x="0" y="0"/>
    </p:cViewPr>
  </p:sorterViewPr>
  <p:notesViewPr>
    <p:cSldViewPr snapToGrid="0" snapToObjects="1" showGuides="1">
      <p:cViewPr varScale="1">
        <p:scale>
          <a:sx n="72" d="100"/>
          <a:sy n="72" d="100"/>
        </p:scale>
        <p:origin x="-2938" y="-91"/>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16452FA-58B1-4574-8740-B99F6507667A}" type="datetimeFigureOut">
              <a:rPr lang="de-DE" smtClean="0"/>
              <a:pPr/>
              <a:t>07.08.2015</a:t>
            </a:fld>
            <a:endParaRPr lang="de-DE"/>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080C0CE-6668-41A1-93E1-3A7BF1A13B3E}" type="slidenum">
              <a:rPr lang="de-DE" smtClean="0"/>
              <a:pPr/>
              <a:t>‹#›</a:t>
            </a:fld>
            <a:endParaRPr lang="de-DE"/>
          </a:p>
        </p:txBody>
      </p:sp>
    </p:spTree>
    <p:extLst>
      <p:ext uri="{BB962C8B-B14F-4D97-AF65-F5344CB8AC3E}">
        <p14:creationId xmlns:p14="http://schemas.microsoft.com/office/powerpoint/2010/main" val="29499882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4" name="Foliennummernplatzhalter 3"/>
          <p:cNvSpPr>
            <a:spLocks noGrp="1"/>
          </p:cNvSpPr>
          <p:nvPr>
            <p:ph type="sldNum" sz="quarter" idx="10"/>
          </p:nvPr>
        </p:nvSpPr>
        <p:spPr/>
        <p:txBody>
          <a:bodyPr/>
          <a:lstStyle/>
          <a:p>
            <a:fld id="{4080C0CE-6668-41A1-93E1-3A7BF1A13B3E}" type="slidenum">
              <a:rPr lang="de-DE" smtClean="0"/>
              <a:pPr/>
              <a:t>1</a:t>
            </a:fld>
            <a:endParaRPr lang="de-DE"/>
          </a:p>
        </p:txBody>
      </p:sp>
      <p:sp>
        <p:nvSpPr>
          <p:cNvPr id="5" name="Notizenplatzhalter 4"/>
          <p:cNvSpPr>
            <a:spLocks noGrp="1"/>
          </p:cNvSpPr>
          <p:nvPr>
            <p:ph type="body" sz="quarter" idx="11"/>
          </p:nvPr>
        </p:nvSpPr>
        <p:spPr/>
        <p:txBody>
          <a:bodyPr>
            <a:normAutofit/>
          </a:bodyPr>
          <a:lstStyle/>
          <a:p>
            <a:endParaRPr lang="de-DE" dirty="0"/>
          </a:p>
        </p:txBody>
      </p:sp>
    </p:spTree>
    <p:extLst>
      <p:ext uri="{BB962C8B-B14F-4D97-AF65-F5344CB8AC3E}">
        <p14:creationId xmlns:p14="http://schemas.microsoft.com/office/powerpoint/2010/main" val="162939647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4" name="Foliennummernplatzhalter 3"/>
          <p:cNvSpPr>
            <a:spLocks noGrp="1"/>
          </p:cNvSpPr>
          <p:nvPr>
            <p:ph type="sldNum" sz="quarter" idx="10"/>
          </p:nvPr>
        </p:nvSpPr>
        <p:spPr/>
        <p:txBody>
          <a:bodyPr/>
          <a:lstStyle/>
          <a:p>
            <a:fld id="{4080C0CE-6668-41A1-93E1-3A7BF1A13B3E}" type="slidenum">
              <a:rPr lang="de-DE" smtClean="0"/>
              <a:pPr/>
              <a:t>10</a:t>
            </a:fld>
            <a:endParaRPr lang="de-DE"/>
          </a:p>
        </p:txBody>
      </p:sp>
      <p:sp>
        <p:nvSpPr>
          <p:cNvPr id="5" name="Notizenplatzhalter 4"/>
          <p:cNvSpPr>
            <a:spLocks noGrp="1"/>
          </p:cNvSpPr>
          <p:nvPr>
            <p:ph type="body" sz="quarter" idx="11"/>
          </p:nvPr>
        </p:nvSpPr>
        <p:spPr/>
        <p:txBody>
          <a:bodyPr>
            <a:normAutofit/>
          </a:bodyPr>
          <a:lstStyle/>
          <a:p>
            <a:endParaRPr lang="de-DE"/>
          </a:p>
        </p:txBody>
      </p:sp>
    </p:spTree>
    <p:extLst>
      <p:ext uri="{BB962C8B-B14F-4D97-AF65-F5344CB8AC3E}">
        <p14:creationId xmlns:p14="http://schemas.microsoft.com/office/powerpoint/2010/main" val="422590100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4" name="Foliennummernplatzhalter 3"/>
          <p:cNvSpPr>
            <a:spLocks noGrp="1"/>
          </p:cNvSpPr>
          <p:nvPr>
            <p:ph type="sldNum" sz="quarter" idx="10"/>
          </p:nvPr>
        </p:nvSpPr>
        <p:spPr/>
        <p:txBody>
          <a:bodyPr/>
          <a:lstStyle/>
          <a:p>
            <a:fld id="{4080C0CE-6668-41A1-93E1-3A7BF1A13B3E}" type="slidenum">
              <a:rPr lang="de-DE" smtClean="0"/>
              <a:pPr/>
              <a:t>12</a:t>
            </a:fld>
            <a:endParaRPr lang="de-DE"/>
          </a:p>
        </p:txBody>
      </p:sp>
      <p:sp>
        <p:nvSpPr>
          <p:cNvPr id="5" name="Notizenplatzhalter 4"/>
          <p:cNvSpPr>
            <a:spLocks noGrp="1"/>
          </p:cNvSpPr>
          <p:nvPr>
            <p:ph type="body" sz="quarter" idx="11"/>
          </p:nvPr>
        </p:nvSpPr>
        <p:spPr/>
        <p:txBody>
          <a:bodyPr>
            <a:normAutofit/>
          </a:bodyPr>
          <a:lstStyle/>
          <a:p>
            <a:endParaRPr lang="de-DE"/>
          </a:p>
        </p:txBody>
      </p:sp>
    </p:spTree>
    <p:extLst>
      <p:ext uri="{BB962C8B-B14F-4D97-AF65-F5344CB8AC3E}">
        <p14:creationId xmlns:p14="http://schemas.microsoft.com/office/powerpoint/2010/main" val="421194447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4" name="Foliennummernplatzhalter 3"/>
          <p:cNvSpPr>
            <a:spLocks noGrp="1"/>
          </p:cNvSpPr>
          <p:nvPr>
            <p:ph type="sldNum" sz="quarter" idx="10"/>
          </p:nvPr>
        </p:nvSpPr>
        <p:spPr/>
        <p:txBody>
          <a:bodyPr/>
          <a:lstStyle/>
          <a:p>
            <a:fld id="{4080C0CE-6668-41A1-93E1-3A7BF1A13B3E}" type="slidenum">
              <a:rPr lang="de-DE" smtClean="0"/>
              <a:pPr/>
              <a:t>13</a:t>
            </a:fld>
            <a:endParaRPr lang="de-DE"/>
          </a:p>
        </p:txBody>
      </p:sp>
      <p:sp>
        <p:nvSpPr>
          <p:cNvPr id="5" name="Notizenplatzhalter 4"/>
          <p:cNvSpPr>
            <a:spLocks noGrp="1"/>
          </p:cNvSpPr>
          <p:nvPr>
            <p:ph type="body" sz="quarter" idx="11"/>
          </p:nvPr>
        </p:nvSpPr>
        <p:spPr/>
        <p:txBody>
          <a:bodyPr>
            <a:normAutofit/>
          </a:bodyPr>
          <a:lstStyle/>
          <a:p>
            <a:endParaRPr lang="de-DE" dirty="0"/>
          </a:p>
        </p:txBody>
      </p:sp>
    </p:spTree>
    <p:extLst>
      <p:ext uri="{BB962C8B-B14F-4D97-AF65-F5344CB8AC3E}">
        <p14:creationId xmlns:p14="http://schemas.microsoft.com/office/powerpoint/2010/main" val="86742869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4" name="Foliennummernplatzhalter 3"/>
          <p:cNvSpPr>
            <a:spLocks noGrp="1"/>
          </p:cNvSpPr>
          <p:nvPr>
            <p:ph type="sldNum" sz="quarter" idx="10"/>
          </p:nvPr>
        </p:nvSpPr>
        <p:spPr/>
        <p:txBody>
          <a:bodyPr/>
          <a:lstStyle/>
          <a:p>
            <a:fld id="{4080C0CE-6668-41A1-93E1-3A7BF1A13B3E}" type="slidenum">
              <a:rPr lang="de-DE" smtClean="0"/>
              <a:pPr/>
              <a:t>14</a:t>
            </a:fld>
            <a:endParaRPr lang="de-DE"/>
          </a:p>
        </p:txBody>
      </p:sp>
      <p:sp>
        <p:nvSpPr>
          <p:cNvPr id="5" name="Notizenplatzhalter 4"/>
          <p:cNvSpPr>
            <a:spLocks noGrp="1"/>
          </p:cNvSpPr>
          <p:nvPr>
            <p:ph type="body" sz="quarter" idx="11"/>
          </p:nvPr>
        </p:nvSpPr>
        <p:spPr/>
        <p:txBody>
          <a:bodyPr>
            <a:normAutofit/>
          </a:bodyPr>
          <a:lstStyle/>
          <a:p>
            <a:endParaRPr lang="de-DE" dirty="0"/>
          </a:p>
        </p:txBody>
      </p:sp>
    </p:spTree>
    <p:extLst>
      <p:ext uri="{BB962C8B-B14F-4D97-AF65-F5344CB8AC3E}">
        <p14:creationId xmlns:p14="http://schemas.microsoft.com/office/powerpoint/2010/main" val="324716123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4" name="Foliennummernplatzhalter 3"/>
          <p:cNvSpPr>
            <a:spLocks noGrp="1"/>
          </p:cNvSpPr>
          <p:nvPr>
            <p:ph type="sldNum" sz="quarter" idx="10"/>
          </p:nvPr>
        </p:nvSpPr>
        <p:spPr/>
        <p:txBody>
          <a:bodyPr/>
          <a:lstStyle/>
          <a:p>
            <a:fld id="{4080C0CE-6668-41A1-93E1-3A7BF1A13B3E}" type="slidenum">
              <a:rPr lang="de-DE" smtClean="0"/>
              <a:pPr/>
              <a:t>15</a:t>
            </a:fld>
            <a:endParaRPr lang="de-DE"/>
          </a:p>
        </p:txBody>
      </p:sp>
      <p:sp>
        <p:nvSpPr>
          <p:cNvPr id="5" name="Notizenplatzhalter 4"/>
          <p:cNvSpPr>
            <a:spLocks noGrp="1"/>
          </p:cNvSpPr>
          <p:nvPr>
            <p:ph type="body" sz="quarter" idx="11"/>
          </p:nvPr>
        </p:nvSpPr>
        <p:spPr/>
        <p:txBody>
          <a:bodyPr>
            <a:normAutofit/>
          </a:bodyPr>
          <a:lstStyle/>
          <a:p>
            <a:endParaRPr lang="de-DE" dirty="0"/>
          </a:p>
        </p:txBody>
      </p:sp>
    </p:spTree>
    <p:extLst>
      <p:ext uri="{BB962C8B-B14F-4D97-AF65-F5344CB8AC3E}">
        <p14:creationId xmlns:p14="http://schemas.microsoft.com/office/powerpoint/2010/main" val="63911626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4" name="Foliennummernplatzhalter 3"/>
          <p:cNvSpPr>
            <a:spLocks noGrp="1"/>
          </p:cNvSpPr>
          <p:nvPr>
            <p:ph type="sldNum" sz="quarter" idx="10"/>
          </p:nvPr>
        </p:nvSpPr>
        <p:spPr/>
        <p:txBody>
          <a:bodyPr/>
          <a:lstStyle/>
          <a:p>
            <a:fld id="{4080C0CE-6668-41A1-93E1-3A7BF1A13B3E}" type="slidenum">
              <a:rPr lang="de-DE" smtClean="0"/>
              <a:pPr/>
              <a:t>16</a:t>
            </a:fld>
            <a:endParaRPr lang="de-DE"/>
          </a:p>
        </p:txBody>
      </p:sp>
      <p:sp>
        <p:nvSpPr>
          <p:cNvPr id="5" name="Notizenplatzhalter 4"/>
          <p:cNvSpPr>
            <a:spLocks noGrp="1"/>
          </p:cNvSpPr>
          <p:nvPr>
            <p:ph type="body" sz="quarter" idx="11"/>
          </p:nvPr>
        </p:nvSpPr>
        <p:spPr/>
        <p:txBody>
          <a:bodyPr>
            <a:normAutofit/>
          </a:bodyPr>
          <a:lstStyle/>
          <a:p>
            <a:endParaRPr lang="de-DE" dirty="0"/>
          </a:p>
        </p:txBody>
      </p:sp>
    </p:spTree>
    <p:extLst>
      <p:ext uri="{BB962C8B-B14F-4D97-AF65-F5344CB8AC3E}">
        <p14:creationId xmlns:p14="http://schemas.microsoft.com/office/powerpoint/2010/main" val="38574522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4" name="Foliennummernplatzhalter 3"/>
          <p:cNvSpPr>
            <a:spLocks noGrp="1"/>
          </p:cNvSpPr>
          <p:nvPr>
            <p:ph type="sldNum" sz="quarter" idx="10"/>
          </p:nvPr>
        </p:nvSpPr>
        <p:spPr/>
        <p:txBody>
          <a:bodyPr/>
          <a:lstStyle/>
          <a:p>
            <a:fld id="{4080C0CE-6668-41A1-93E1-3A7BF1A13B3E}" type="slidenum">
              <a:rPr lang="de-DE" smtClean="0"/>
              <a:pPr/>
              <a:t>17</a:t>
            </a:fld>
            <a:endParaRPr lang="de-DE"/>
          </a:p>
        </p:txBody>
      </p:sp>
      <p:sp>
        <p:nvSpPr>
          <p:cNvPr id="5" name="Notizenplatzhalter 4"/>
          <p:cNvSpPr>
            <a:spLocks noGrp="1"/>
          </p:cNvSpPr>
          <p:nvPr>
            <p:ph type="body" sz="quarter" idx="11"/>
          </p:nvPr>
        </p:nvSpPr>
        <p:spPr/>
        <p:txBody>
          <a:bodyPr>
            <a:normAutofit/>
          </a:bodyPr>
          <a:lstStyle/>
          <a:p>
            <a:endParaRPr lang="de-DE"/>
          </a:p>
        </p:txBody>
      </p:sp>
    </p:spTree>
    <p:extLst>
      <p:ext uri="{BB962C8B-B14F-4D97-AF65-F5344CB8AC3E}">
        <p14:creationId xmlns:p14="http://schemas.microsoft.com/office/powerpoint/2010/main" val="147284690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4" name="Foliennummernplatzhalter 3"/>
          <p:cNvSpPr>
            <a:spLocks noGrp="1"/>
          </p:cNvSpPr>
          <p:nvPr>
            <p:ph type="sldNum" sz="quarter" idx="10"/>
          </p:nvPr>
        </p:nvSpPr>
        <p:spPr/>
        <p:txBody>
          <a:bodyPr/>
          <a:lstStyle/>
          <a:p>
            <a:fld id="{4080C0CE-6668-41A1-93E1-3A7BF1A13B3E}" type="slidenum">
              <a:rPr lang="de-DE" smtClean="0"/>
              <a:pPr/>
              <a:t>18</a:t>
            </a:fld>
            <a:endParaRPr lang="de-DE"/>
          </a:p>
        </p:txBody>
      </p:sp>
      <p:sp>
        <p:nvSpPr>
          <p:cNvPr id="5" name="Notizenplatzhalter 4"/>
          <p:cNvSpPr>
            <a:spLocks noGrp="1"/>
          </p:cNvSpPr>
          <p:nvPr>
            <p:ph type="body" sz="quarter" idx="11"/>
          </p:nvPr>
        </p:nvSpPr>
        <p:spPr/>
        <p:txBody>
          <a:bodyPr>
            <a:normAutofit/>
          </a:bodyPr>
          <a:lstStyle/>
          <a:p>
            <a:endParaRPr lang="de-DE"/>
          </a:p>
        </p:txBody>
      </p:sp>
    </p:spTree>
    <p:extLst>
      <p:ext uri="{BB962C8B-B14F-4D97-AF65-F5344CB8AC3E}">
        <p14:creationId xmlns:p14="http://schemas.microsoft.com/office/powerpoint/2010/main" val="108843358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4" name="Foliennummernplatzhalter 3"/>
          <p:cNvSpPr>
            <a:spLocks noGrp="1"/>
          </p:cNvSpPr>
          <p:nvPr>
            <p:ph type="sldNum" sz="quarter" idx="10"/>
          </p:nvPr>
        </p:nvSpPr>
        <p:spPr/>
        <p:txBody>
          <a:bodyPr/>
          <a:lstStyle/>
          <a:p>
            <a:fld id="{4080C0CE-6668-41A1-93E1-3A7BF1A13B3E}" type="slidenum">
              <a:rPr lang="de-DE" smtClean="0"/>
              <a:pPr/>
              <a:t>20</a:t>
            </a:fld>
            <a:endParaRPr lang="de-DE"/>
          </a:p>
        </p:txBody>
      </p:sp>
      <p:sp>
        <p:nvSpPr>
          <p:cNvPr id="5" name="Notizenplatzhalter 4"/>
          <p:cNvSpPr>
            <a:spLocks noGrp="1"/>
          </p:cNvSpPr>
          <p:nvPr>
            <p:ph type="body" sz="quarter" idx="11"/>
          </p:nvPr>
        </p:nvSpPr>
        <p:spPr/>
        <p:txBody>
          <a:bodyPr>
            <a:normAutofit/>
          </a:bodyPr>
          <a:lstStyle/>
          <a:p>
            <a:endParaRPr lang="de-DE" dirty="0"/>
          </a:p>
        </p:txBody>
      </p:sp>
    </p:spTree>
    <p:extLst>
      <p:ext uri="{BB962C8B-B14F-4D97-AF65-F5344CB8AC3E}">
        <p14:creationId xmlns:p14="http://schemas.microsoft.com/office/powerpoint/2010/main" val="410683997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4" name="Foliennummernplatzhalter 3"/>
          <p:cNvSpPr>
            <a:spLocks noGrp="1"/>
          </p:cNvSpPr>
          <p:nvPr>
            <p:ph type="sldNum" sz="quarter" idx="10"/>
          </p:nvPr>
        </p:nvSpPr>
        <p:spPr/>
        <p:txBody>
          <a:bodyPr/>
          <a:lstStyle/>
          <a:p>
            <a:fld id="{4080C0CE-6668-41A1-93E1-3A7BF1A13B3E}" type="slidenum">
              <a:rPr lang="de-DE" smtClean="0"/>
              <a:pPr/>
              <a:t>22</a:t>
            </a:fld>
            <a:endParaRPr lang="de-DE"/>
          </a:p>
        </p:txBody>
      </p:sp>
      <p:sp>
        <p:nvSpPr>
          <p:cNvPr id="5" name="Notizenplatzhalter 4"/>
          <p:cNvSpPr>
            <a:spLocks noGrp="1"/>
          </p:cNvSpPr>
          <p:nvPr>
            <p:ph type="body" sz="quarter" idx="11"/>
          </p:nvPr>
        </p:nvSpPr>
        <p:spPr/>
        <p:txBody>
          <a:bodyPr>
            <a:normAutofit/>
          </a:bodyPr>
          <a:lstStyle/>
          <a:p>
            <a:endParaRPr lang="de-DE" dirty="0"/>
          </a:p>
        </p:txBody>
      </p:sp>
    </p:spTree>
    <p:extLst>
      <p:ext uri="{BB962C8B-B14F-4D97-AF65-F5344CB8AC3E}">
        <p14:creationId xmlns:p14="http://schemas.microsoft.com/office/powerpoint/2010/main" val="35986184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4" name="Foliennummernplatzhalter 3"/>
          <p:cNvSpPr>
            <a:spLocks noGrp="1"/>
          </p:cNvSpPr>
          <p:nvPr>
            <p:ph type="sldNum" sz="quarter" idx="10"/>
          </p:nvPr>
        </p:nvSpPr>
        <p:spPr/>
        <p:txBody>
          <a:bodyPr/>
          <a:lstStyle/>
          <a:p>
            <a:fld id="{4080C0CE-6668-41A1-93E1-3A7BF1A13B3E}" type="slidenum">
              <a:rPr lang="de-DE" smtClean="0"/>
              <a:pPr/>
              <a:t>2</a:t>
            </a:fld>
            <a:endParaRPr lang="de-DE"/>
          </a:p>
        </p:txBody>
      </p:sp>
      <p:sp>
        <p:nvSpPr>
          <p:cNvPr id="5" name="Notizenplatzhalter 4"/>
          <p:cNvSpPr>
            <a:spLocks noGrp="1"/>
          </p:cNvSpPr>
          <p:nvPr>
            <p:ph type="body" sz="quarter" idx="11"/>
          </p:nvPr>
        </p:nvSpPr>
        <p:spPr/>
        <p:txBody>
          <a:bodyPr>
            <a:normAutofit/>
          </a:bodyPr>
          <a:lstStyle/>
          <a:p>
            <a:endParaRPr lang="de-DE" dirty="0"/>
          </a:p>
        </p:txBody>
      </p:sp>
    </p:spTree>
    <p:extLst>
      <p:ext uri="{BB962C8B-B14F-4D97-AF65-F5344CB8AC3E}">
        <p14:creationId xmlns:p14="http://schemas.microsoft.com/office/powerpoint/2010/main" val="261505760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4" name="Foliennummernplatzhalter 3"/>
          <p:cNvSpPr>
            <a:spLocks noGrp="1"/>
          </p:cNvSpPr>
          <p:nvPr>
            <p:ph type="sldNum" sz="quarter" idx="10"/>
          </p:nvPr>
        </p:nvSpPr>
        <p:spPr/>
        <p:txBody>
          <a:bodyPr/>
          <a:lstStyle/>
          <a:p>
            <a:fld id="{4080C0CE-6668-41A1-93E1-3A7BF1A13B3E}" type="slidenum">
              <a:rPr lang="de-DE" smtClean="0"/>
              <a:pPr/>
              <a:t>23</a:t>
            </a:fld>
            <a:endParaRPr lang="de-DE"/>
          </a:p>
        </p:txBody>
      </p:sp>
      <p:sp>
        <p:nvSpPr>
          <p:cNvPr id="5" name="Notizenplatzhalter 4"/>
          <p:cNvSpPr>
            <a:spLocks noGrp="1"/>
          </p:cNvSpPr>
          <p:nvPr>
            <p:ph type="body" sz="quarter" idx="11"/>
          </p:nvPr>
        </p:nvSpPr>
        <p:spPr/>
        <p:txBody>
          <a:bodyPr>
            <a:normAutofit/>
          </a:bodyPr>
          <a:lstStyle/>
          <a:p>
            <a:endParaRPr lang="de-DE" dirty="0"/>
          </a:p>
        </p:txBody>
      </p:sp>
    </p:spTree>
    <p:extLst>
      <p:ext uri="{BB962C8B-B14F-4D97-AF65-F5344CB8AC3E}">
        <p14:creationId xmlns:p14="http://schemas.microsoft.com/office/powerpoint/2010/main" val="359861843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4" name="Foliennummernplatzhalter 3"/>
          <p:cNvSpPr>
            <a:spLocks noGrp="1"/>
          </p:cNvSpPr>
          <p:nvPr>
            <p:ph type="sldNum" sz="quarter" idx="10"/>
          </p:nvPr>
        </p:nvSpPr>
        <p:spPr/>
        <p:txBody>
          <a:bodyPr/>
          <a:lstStyle/>
          <a:p>
            <a:fld id="{4080C0CE-6668-41A1-93E1-3A7BF1A13B3E}" type="slidenum">
              <a:rPr lang="de-DE" smtClean="0"/>
              <a:pPr/>
              <a:t>24</a:t>
            </a:fld>
            <a:endParaRPr lang="de-DE"/>
          </a:p>
        </p:txBody>
      </p:sp>
      <p:sp>
        <p:nvSpPr>
          <p:cNvPr id="5" name="Notizenplatzhalter 4"/>
          <p:cNvSpPr>
            <a:spLocks noGrp="1"/>
          </p:cNvSpPr>
          <p:nvPr>
            <p:ph type="body" sz="quarter" idx="11"/>
          </p:nvPr>
        </p:nvSpPr>
        <p:spPr/>
        <p:txBody>
          <a:bodyPr>
            <a:normAutofit/>
          </a:bodyPr>
          <a:lstStyle/>
          <a:p>
            <a:endParaRPr lang="de-DE" dirty="0"/>
          </a:p>
        </p:txBody>
      </p:sp>
    </p:spTree>
    <p:extLst>
      <p:ext uri="{BB962C8B-B14F-4D97-AF65-F5344CB8AC3E}">
        <p14:creationId xmlns:p14="http://schemas.microsoft.com/office/powerpoint/2010/main" val="359861843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4" name="Foliennummernplatzhalter 3"/>
          <p:cNvSpPr>
            <a:spLocks noGrp="1"/>
          </p:cNvSpPr>
          <p:nvPr>
            <p:ph type="sldNum" sz="quarter" idx="10"/>
          </p:nvPr>
        </p:nvSpPr>
        <p:spPr/>
        <p:txBody>
          <a:bodyPr/>
          <a:lstStyle/>
          <a:p>
            <a:fld id="{4080C0CE-6668-41A1-93E1-3A7BF1A13B3E}" type="slidenum">
              <a:rPr lang="de-DE" smtClean="0"/>
              <a:pPr/>
              <a:t>25</a:t>
            </a:fld>
            <a:endParaRPr lang="de-DE"/>
          </a:p>
        </p:txBody>
      </p:sp>
      <p:sp>
        <p:nvSpPr>
          <p:cNvPr id="5" name="Notizenplatzhalter 4"/>
          <p:cNvSpPr>
            <a:spLocks noGrp="1"/>
          </p:cNvSpPr>
          <p:nvPr>
            <p:ph type="body" sz="quarter" idx="11"/>
          </p:nvPr>
        </p:nvSpPr>
        <p:spPr/>
        <p:txBody>
          <a:bodyPr>
            <a:normAutofit/>
          </a:bodyPr>
          <a:lstStyle/>
          <a:p>
            <a:endParaRPr lang="de-DE" dirty="0"/>
          </a:p>
        </p:txBody>
      </p:sp>
    </p:spTree>
    <p:extLst>
      <p:ext uri="{BB962C8B-B14F-4D97-AF65-F5344CB8AC3E}">
        <p14:creationId xmlns:p14="http://schemas.microsoft.com/office/powerpoint/2010/main" val="359861843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4" name="Foliennummernplatzhalter 3"/>
          <p:cNvSpPr>
            <a:spLocks noGrp="1"/>
          </p:cNvSpPr>
          <p:nvPr>
            <p:ph type="sldNum" sz="quarter" idx="10"/>
          </p:nvPr>
        </p:nvSpPr>
        <p:spPr/>
        <p:txBody>
          <a:bodyPr/>
          <a:lstStyle/>
          <a:p>
            <a:fld id="{4080C0CE-6668-41A1-93E1-3A7BF1A13B3E}" type="slidenum">
              <a:rPr lang="de-DE" smtClean="0"/>
              <a:pPr/>
              <a:t>26</a:t>
            </a:fld>
            <a:endParaRPr lang="de-DE"/>
          </a:p>
        </p:txBody>
      </p:sp>
      <p:sp>
        <p:nvSpPr>
          <p:cNvPr id="5" name="Notizenplatzhalter 4"/>
          <p:cNvSpPr>
            <a:spLocks noGrp="1"/>
          </p:cNvSpPr>
          <p:nvPr>
            <p:ph type="body" sz="quarter" idx="11"/>
          </p:nvPr>
        </p:nvSpPr>
        <p:spPr/>
        <p:txBody>
          <a:bodyPr>
            <a:normAutofit/>
          </a:bodyPr>
          <a:lstStyle/>
          <a:p>
            <a:endParaRPr lang="de-DE" dirty="0"/>
          </a:p>
        </p:txBody>
      </p:sp>
    </p:spTree>
    <p:extLst>
      <p:ext uri="{BB962C8B-B14F-4D97-AF65-F5344CB8AC3E}">
        <p14:creationId xmlns:p14="http://schemas.microsoft.com/office/powerpoint/2010/main" val="359861843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4" name="Foliennummernplatzhalter 3"/>
          <p:cNvSpPr>
            <a:spLocks noGrp="1"/>
          </p:cNvSpPr>
          <p:nvPr>
            <p:ph type="sldNum" sz="quarter" idx="10"/>
          </p:nvPr>
        </p:nvSpPr>
        <p:spPr/>
        <p:txBody>
          <a:bodyPr/>
          <a:lstStyle/>
          <a:p>
            <a:fld id="{4080C0CE-6668-41A1-93E1-3A7BF1A13B3E}" type="slidenum">
              <a:rPr lang="de-DE" smtClean="0"/>
              <a:pPr/>
              <a:t>27</a:t>
            </a:fld>
            <a:endParaRPr lang="de-DE"/>
          </a:p>
        </p:txBody>
      </p:sp>
      <p:sp>
        <p:nvSpPr>
          <p:cNvPr id="5" name="Notizenplatzhalter 4"/>
          <p:cNvSpPr>
            <a:spLocks noGrp="1"/>
          </p:cNvSpPr>
          <p:nvPr>
            <p:ph type="body" sz="quarter" idx="11"/>
          </p:nvPr>
        </p:nvSpPr>
        <p:spPr/>
        <p:txBody>
          <a:bodyPr>
            <a:normAutofit/>
          </a:bodyPr>
          <a:lstStyle/>
          <a:p>
            <a:endParaRPr lang="de-DE" dirty="0"/>
          </a:p>
        </p:txBody>
      </p:sp>
    </p:spTree>
    <p:extLst>
      <p:ext uri="{BB962C8B-B14F-4D97-AF65-F5344CB8AC3E}">
        <p14:creationId xmlns:p14="http://schemas.microsoft.com/office/powerpoint/2010/main" val="359861843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4" name="Foliennummernplatzhalter 3"/>
          <p:cNvSpPr>
            <a:spLocks noGrp="1"/>
          </p:cNvSpPr>
          <p:nvPr>
            <p:ph type="sldNum" sz="quarter" idx="10"/>
          </p:nvPr>
        </p:nvSpPr>
        <p:spPr/>
        <p:txBody>
          <a:bodyPr/>
          <a:lstStyle/>
          <a:p>
            <a:fld id="{4080C0CE-6668-41A1-93E1-3A7BF1A13B3E}" type="slidenum">
              <a:rPr lang="de-DE" smtClean="0"/>
              <a:pPr/>
              <a:t>28</a:t>
            </a:fld>
            <a:endParaRPr lang="de-DE"/>
          </a:p>
        </p:txBody>
      </p:sp>
      <p:sp>
        <p:nvSpPr>
          <p:cNvPr id="5" name="Notizenplatzhalter 4"/>
          <p:cNvSpPr>
            <a:spLocks noGrp="1"/>
          </p:cNvSpPr>
          <p:nvPr>
            <p:ph type="body" sz="quarter" idx="11"/>
          </p:nvPr>
        </p:nvSpPr>
        <p:spPr/>
        <p:txBody>
          <a:bodyPr>
            <a:normAutofit/>
          </a:bodyPr>
          <a:lstStyle/>
          <a:p>
            <a:endParaRPr lang="de-DE" dirty="0"/>
          </a:p>
        </p:txBody>
      </p:sp>
    </p:spTree>
    <p:extLst>
      <p:ext uri="{BB962C8B-B14F-4D97-AF65-F5344CB8AC3E}">
        <p14:creationId xmlns:p14="http://schemas.microsoft.com/office/powerpoint/2010/main" val="10565489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4" name="Foliennummernplatzhalter 3"/>
          <p:cNvSpPr>
            <a:spLocks noGrp="1"/>
          </p:cNvSpPr>
          <p:nvPr>
            <p:ph type="sldNum" sz="quarter" idx="10"/>
          </p:nvPr>
        </p:nvSpPr>
        <p:spPr/>
        <p:txBody>
          <a:bodyPr/>
          <a:lstStyle/>
          <a:p>
            <a:fld id="{4080C0CE-6668-41A1-93E1-3A7BF1A13B3E}" type="slidenum">
              <a:rPr lang="de-DE" smtClean="0"/>
              <a:pPr/>
              <a:t>3</a:t>
            </a:fld>
            <a:endParaRPr lang="de-DE"/>
          </a:p>
        </p:txBody>
      </p:sp>
      <p:sp>
        <p:nvSpPr>
          <p:cNvPr id="5" name="Notizenplatzhalter 4"/>
          <p:cNvSpPr>
            <a:spLocks noGrp="1"/>
          </p:cNvSpPr>
          <p:nvPr>
            <p:ph type="body" sz="quarter" idx="11"/>
          </p:nvPr>
        </p:nvSpPr>
        <p:spPr/>
        <p:txBody>
          <a:bodyPr>
            <a:normAutofit/>
          </a:bodyPr>
          <a:lstStyle/>
          <a:p>
            <a:endParaRPr lang="de-DE"/>
          </a:p>
        </p:txBody>
      </p:sp>
    </p:spTree>
    <p:extLst>
      <p:ext uri="{BB962C8B-B14F-4D97-AF65-F5344CB8AC3E}">
        <p14:creationId xmlns:p14="http://schemas.microsoft.com/office/powerpoint/2010/main" val="6495279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4" name="Foliennummernplatzhalter 3"/>
          <p:cNvSpPr>
            <a:spLocks noGrp="1"/>
          </p:cNvSpPr>
          <p:nvPr>
            <p:ph type="sldNum" sz="quarter" idx="10"/>
          </p:nvPr>
        </p:nvSpPr>
        <p:spPr/>
        <p:txBody>
          <a:bodyPr/>
          <a:lstStyle/>
          <a:p>
            <a:fld id="{4080C0CE-6668-41A1-93E1-3A7BF1A13B3E}" type="slidenum">
              <a:rPr lang="de-DE" smtClean="0"/>
              <a:pPr/>
              <a:t>4</a:t>
            </a:fld>
            <a:endParaRPr lang="de-DE"/>
          </a:p>
        </p:txBody>
      </p:sp>
      <p:sp>
        <p:nvSpPr>
          <p:cNvPr id="5" name="Notizenplatzhalter 4"/>
          <p:cNvSpPr>
            <a:spLocks noGrp="1"/>
          </p:cNvSpPr>
          <p:nvPr>
            <p:ph type="body" sz="quarter" idx="11"/>
          </p:nvPr>
        </p:nvSpPr>
        <p:spPr/>
        <p:txBody>
          <a:bodyPr>
            <a:normAutofit/>
          </a:bodyPr>
          <a:lstStyle/>
          <a:p>
            <a:endParaRPr lang="de-DE"/>
          </a:p>
        </p:txBody>
      </p:sp>
    </p:spTree>
    <p:extLst>
      <p:ext uri="{BB962C8B-B14F-4D97-AF65-F5344CB8AC3E}">
        <p14:creationId xmlns:p14="http://schemas.microsoft.com/office/powerpoint/2010/main" val="9225792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4" name="Foliennummernplatzhalter 3"/>
          <p:cNvSpPr>
            <a:spLocks noGrp="1"/>
          </p:cNvSpPr>
          <p:nvPr>
            <p:ph type="sldNum" sz="quarter" idx="10"/>
          </p:nvPr>
        </p:nvSpPr>
        <p:spPr/>
        <p:txBody>
          <a:bodyPr/>
          <a:lstStyle/>
          <a:p>
            <a:fld id="{4080C0CE-6668-41A1-93E1-3A7BF1A13B3E}" type="slidenum">
              <a:rPr lang="de-DE" smtClean="0"/>
              <a:pPr/>
              <a:t>5</a:t>
            </a:fld>
            <a:endParaRPr lang="de-DE"/>
          </a:p>
        </p:txBody>
      </p:sp>
      <p:sp>
        <p:nvSpPr>
          <p:cNvPr id="5" name="Notizenplatzhalter 4"/>
          <p:cNvSpPr>
            <a:spLocks noGrp="1"/>
          </p:cNvSpPr>
          <p:nvPr>
            <p:ph type="body" sz="quarter" idx="11"/>
          </p:nvPr>
        </p:nvSpPr>
        <p:spPr/>
        <p:txBody>
          <a:bodyPr>
            <a:normAutofit/>
          </a:bodyPr>
          <a:lstStyle/>
          <a:p>
            <a:endParaRPr lang="de-DE"/>
          </a:p>
        </p:txBody>
      </p:sp>
    </p:spTree>
    <p:extLst>
      <p:ext uri="{BB962C8B-B14F-4D97-AF65-F5344CB8AC3E}">
        <p14:creationId xmlns:p14="http://schemas.microsoft.com/office/powerpoint/2010/main" val="10366865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4" name="Foliennummernplatzhalter 3"/>
          <p:cNvSpPr>
            <a:spLocks noGrp="1"/>
          </p:cNvSpPr>
          <p:nvPr>
            <p:ph type="sldNum" sz="quarter" idx="10"/>
          </p:nvPr>
        </p:nvSpPr>
        <p:spPr/>
        <p:txBody>
          <a:bodyPr/>
          <a:lstStyle/>
          <a:p>
            <a:fld id="{4080C0CE-6668-41A1-93E1-3A7BF1A13B3E}" type="slidenum">
              <a:rPr lang="de-DE" smtClean="0"/>
              <a:pPr/>
              <a:t>6</a:t>
            </a:fld>
            <a:endParaRPr lang="de-DE"/>
          </a:p>
        </p:txBody>
      </p:sp>
      <p:sp>
        <p:nvSpPr>
          <p:cNvPr id="5" name="Notizenplatzhalter 4"/>
          <p:cNvSpPr>
            <a:spLocks noGrp="1"/>
          </p:cNvSpPr>
          <p:nvPr>
            <p:ph type="body" sz="quarter" idx="11"/>
          </p:nvPr>
        </p:nvSpPr>
        <p:spPr/>
        <p:txBody>
          <a:bodyPr>
            <a:normAutofit/>
          </a:bodyPr>
          <a:lstStyle/>
          <a:p>
            <a:endParaRPr lang="de-DE"/>
          </a:p>
        </p:txBody>
      </p:sp>
    </p:spTree>
    <p:extLst>
      <p:ext uri="{BB962C8B-B14F-4D97-AF65-F5344CB8AC3E}">
        <p14:creationId xmlns:p14="http://schemas.microsoft.com/office/powerpoint/2010/main" val="3404758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4" name="Foliennummernplatzhalter 3"/>
          <p:cNvSpPr>
            <a:spLocks noGrp="1"/>
          </p:cNvSpPr>
          <p:nvPr>
            <p:ph type="sldNum" sz="quarter" idx="10"/>
          </p:nvPr>
        </p:nvSpPr>
        <p:spPr/>
        <p:txBody>
          <a:bodyPr/>
          <a:lstStyle/>
          <a:p>
            <a:fld id="{4080C0CE-6668-41A1-93E1-3A7BF1A13B3E}" type="slidenum">
              <a:rPr lang="de-DE" smtClean="0"/>
              <a:pPr/>
              <a:t>7</a:t>
            </a:fld>
            <a:endParaRPr lang="de-DE"/>
          </a:p>
        </p:txBody>
      </p:sp>
      <p:sp>
        <p:nvSpPr>
          <p:cNvPr id="5" name="Notizenplatzhalter 4"/>
          <p:cNvSpPr>
            <a:spLocks noGrp="1"/>
          </p:cNvSpPr>
          <p:nvPr>
            <p:ph type="body" sz="quarter" idx="11"/>
          </p:nvPr>
        </p:nvSpPr>
        <p:spPr/>
        <p:txBody>
          <a:bodyPr>
            <a:normAutofit/>
          </a:bodyPr>
          <a:lstStyle/>
          <a:p>
            <a:endParaRPr lang="de-DE"/>
          </a:p>
        </p:txBody>
      </p:sp>
    </p:spTree>
    <p:extLst>
      <p:ext uri="{BB962C8B-B14F-4D97-AF65-F5344CB8AC3E}">
        <p14:creationId xmlns:p14="http://schemas.microsoft.com/office/powerpoint/2010/main" val="41431945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4" name="Foliennummernplatzhalter 3"/>
          <p:cNvSpPr>
            <a:spLocks noGrp="1"/>
          </p:cNvSpPr>
          <p:nvPr>
            <p:ph type="sldNum" sz="quarter" idx="10"/>
          </p:nvPr>
        </p:nvSpPr>
        <p:spPr/>
        <p:txBody>
          <a:bodyPr/>
          <a:lstStyle/>
          <a:p>
            <a:fld id="{4080C0CE-6668-41A1-93E1-3A7BF1A13B3E}" type="slidenum">
              <a:rPr lang="de-DE" smtClean="0"/>
              <a:pPr/>
              <a:t>8</a:t>
            </a:fld>
            <a:endParaRPr lang="de-DE"/>
          </a:p>
        </p:txBody>
      </p:sp>
      <p:sp>
        <p:nvSpPr>
          <p:cNvPr id="5" name="Notizenplatzhalter 4"/>
          <p:cNvSpPr>
            <a:spLocks noGrp="1"/>
          </p:cNvSpPr>
          <p:nvPr>
            <p:ph type="body" sz="quarter" idx="11"/>
          </p:nvPr>
        </p:nvSpPr>
        <p:spPr/>
        <p:txBody>
          <a:bodyPr>
            <a:normAutofit/>
          </a:bodyPr>
          <a:lstStyle/>
          <a:p>
            <a:endParaRPr lang="de-DE"/>
          </a:p>
        </p:txBody>
      </p:sp>
    </p:spTree>
    <p:extLst>
      <p:ext uri="{BB962C8B-B14F-4D97-AF65-F5344CB8AC3E}">
        <p14:creationId xmlns:p14="http://schemas.microsoft.com/office/powerpoint/2010/main" val="298140986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4" name="Foliennummernplatzhalter 3"/>
          <p:cNvSpPr>
            <a:spLocks noGrp="1"/>
          </p:cNvSpPr>
          <p:nvPr>
            <p:ph type="sldNum" sz="quarter" idx="10"/>
          </p:nvPr>
        </p:nvSpPr>
        <p:spPr/>
        <p:txBody>
          <a:bodyPr/>
          <a:lstStyle/>
          <a:p>
            <a:fld id="{4080C0CE-6668-41A1-93E1-3A7BF1A13B3E}" type="slidenum">
              <a:rPr lang="de-DE" smtClean="0"/>
              <a:pPr/>
              <a:t>9</a:t>
            </a:fld>
            <a:endParaRPr lang="de-DE"/>
          </a:p>
        </p:txBody>
      </p:sp>
      <p:sp>
        <p:nvSpPr>
          <p:cNvPr id="5" name="Notizenplatzhalter 4"/>
          <p:cNvSpPr>
            <a:spLocks noGrp="1"/>
          </p:cNvSpPr>
          <p:nvPr>
            <p:ph type="body" sz="quarter" idx="11"/>
          </p:nvPr>
        </p:nvSpPr>
        <p:spPr/>
        <p:txBody>
          <a:bodyPr>
            <a:normAutofit/>
          </a:bodyPr>
          <a:lstStyle/>
          <a:p>
            <a:endParaRPr lang="de-DE"/>
          </a:p>
        </p:txBody>
      </p:sp>
    </p:spTree>
    <p:extLst>
      <p:ext uri="{BB962C8B-B14F-4D97-AF65-F5344CB8AC3E}">
        <p14:creationId xmlns:p14="http://schemas.microsoft.com/office/powerpoint/2010/main" val="291163791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weiß">
    <p:spTree>
      <p:nvGrpSpPr>
        <p:cNvPr id="1" name=""/>
        <p:cNvGrpSpPr/>
        <p:nvPr/>
      </p:nvGrpSpPr>
      <p:grpSpPr>
        <a:xfrm>
          <a:off x="0" y="0"/>
          <a:ext cx="0" cy="0"/>
          <a:chOff x="0" y="0"/>
          <a:chExt cx="0" cy="0"/>
        </a:xfrm>
      </p:grpSpPr>
      <p:sp>
        <p:nvSpPr>
          <p:cNvPr id="7" name="Rechteck 6"/>
          <p:cNvSpPr/>
          <p:nvPr userDrawn="1"/>
        </p:nvSpPr>
        <p:spPr bwMode="gray">
          <a:xfrm>
            <a:off x="0" y="0"/>
            <a:ext cx="9144000" cy="68580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
        <p:nvSpPr>
          <p:cNvPr id="2" name="Titel 1"/>
          <p:cNvSpPr>
            <a:spLocks noGrp="1"/>
          </p:cNvSpPr>
          <p:nvPr userDrawn="1">
            <p:ph type="ctrTitle"/>
          </p:nvPr>
        </p:nvSpPr>
        <p:spPr bwMode="gray">
          <a:xfrm>
            <a:off x="1638000" y="1836000"/>
            <a:ext cx="6966000" cy="1470025"/>
          </a:xfrm>
        </p:spPr>
        <p:txBody>
          <a:bodyPr vert="horz" wrap="square" lIns="0" tIns="0" rIns="0" bIns="0" rtlCol="0" anchor="b">
            <a:noAutofit/>
          </a:bodyPr>
          <a:lstStyle>
            <a:lvl1pPr algn="l" defTabSz="914400" rtl="0" eaLnBrk="1" latinLnBrk="0" hangingPunct="1">
              <a:spcBef>
                <a:spcPct val="0"/>
              </a:spcBef>
              <a:buNone/>
              <a:defRPr lang="de-DE" sz="4000" kern="1200" baseline="0">
                <a:solidFill>
                  <a:schemeClr val="tx1"/>
                </a:solidFill>
                <a:latin typeface="Arial" pitchFamily="34" charset="0"/>
                <a:ea typeface="+mj-ea"/>
                <a:cs typeface="Arial" pitchFamily="34" charset="0"/>
              </a:defRPr>
            </a:lvl1pPr>
          </a:lstStyle>
          <a:p>
            <a:r>
              <a:rPr lang="en-US" smtClean="0"/>
              <a:t>Click to edit Master title style</a:t>
            </a:r>
            <a:endParaRPr lang="de-DE" dirty="0"/>
          </a:p>
        </p:txBody>
      </p:sp>
      <p:sp>
        <p:nvSpPr>
          <p:cNvPr id="3" name="Untertitel 2"/>
          <p:cNvSpPr>
            <a:spLocks noGrp="1"/>
          </p:cNvSpPr>
          <p:nvPr userDrawn="1">
            <p:ph type="subTitle" idx="1"/>
          </p:nvPr>
        </p:nvSpPr>
        <p:spPr bwMode="gray">
          <a:xfrm>
            <a:off x="1638000" y="3535200"/>
            <a:ext cx="6966000" cy="861774"/>
          </a:xfrm>
        </p:spPr>
        <p:txBody>
          <a:bodyPr vert="horz" wrap="square" lIns="0" tIns="0" rIns="0" bIns="0" rtlCol="0">
            <a:spAutoFit/>
          </a:bodyPr>
          <a:lstStyle>
            <a:lvl1pPr marL="0" indent="0" algn="l" defTabSz="914400" rtl="0" eaLnBrk="1" latinLnBrk="0" hangingPunct="1">
              <a:spcBef>
                <a:spcPct val="20000"/>
              </a:spcBef>
              <a:buClr>
                <a:schemeClr val="accent1"/>
              </a:buClr>
              <a:buFont typeface="Arial" pitchFamily="34" charset="0"/>
              <a:buNone/>
              <a:defRPr lang="de-DE" sz="2800" kern="1200" dirty="0">
                <a:solidFill>
                  <a:schemeClr val="tx1"/>
                </a:solidFill>
                <a:latin typeface="Arial" pitchFamily="34" charset="0"/>
                <a:ea typeface="+mn-ea"/>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de-DE" dirty="0"/>
          </a:p>
        </p:txBody>
      </p:sp>
      <p:pic>
        <p:nvPicPr>
          <p:cNvPr id="16" name="Grafik 15" descr="primaerlogo-wts-rgb-rot.png"/>
          <p:cNvPicPr>
            <a:picLocks noChangeAspect="1"/>
          </p:cNvPicPr>
          <p:nvPr userDrawn="1"/>
        </p:nvPicPr>
        <p:blipFill>
          <a:blip r:embed="rId2" cstate="print"/>
          <a:stretch>
            <a:fillRect/>
          </a:stretch>
        </p:blipFill>
        <p:spPr bwMode="gray">
          <a:xfrm>
            <a:off x="540000" y="514831"/>
            <a:ext cx="2756061" cy="540000"/>
          </a:xfrm>
          <a:prstGeom prst="rect">
            <a:avLst/>
          </a:prstGeom>
        </p:spPr>
      </p:pic>
      <p:pic>
        <p:nvPicPr>
          <p:cNvPr id="18" name="Bild 2"/>
          <p:cNvPicPr>
            <a:picLocks noChangeAspect="1"/>
          </p:cNvPicPr>
          <p:nvPr userDrawn="1"/>
        </p:nvPicPr>
        <p:blipFill>
          <a:blip r:embed="rId3" cstate="print"/>
          <a:stretch>
            <a:fillRect/>
          </a:stretch>
        </p:blipFill>
        <p:spPr bwMode="gray">
          <a:xfrm>
            <a:off x="2976916" y="4457700"/>
            <a:ext cx="6083300" cy="2400300"/>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elfolie rot">
    <p:spTree>
      <p:nvGrpSpPr>
        <p:cNvPr id="1" name=""/>
        <p:cNvGrpSpPr/>
        <p:nvPr/>
      </p:nvGrpSpPr>
      <p:grpSpPr>
        <a:xfrm>
          <a:off x="0" y="0"/>
          <a:ext cx="0" cy="0"/>
          <a:chOff x="0" y="0"/>
          <a:chExt cx="0" cy="0"/>
        </a:xfrm>
      </p:grpSpPr>
      <p:grpSp>
        <p:nvGrpSpPr>
          <p:cNvPr id="4" name="Gruppieren 14"/>
          <p:cNvGrpSpPr/>
          <p:nvPr userDrawn="1"/>
        </p:nvGrpSpPr>
        <p:grpSpPr bwMode="gray">
          <a:xfrm>
            <a:off x="0" y="0"/>
            <a:ext cx="9144000" cy="6858000"/>
            <a:chOff x="0" y="0"/>
            <a:chExt cx="9144000" cy="6858000"/>
          </a:xfrm>
        </p:grpSpPr>
        <p:sp>
          <p:nvSpPr>
            <p:cNvPr id="7" name="Rechteck 6"/>
            <p:cNvSpPr/>
            <p:nvPr userDrawn="1"/>
          </p:nvSpPr>
          <p:spPr bwMode="gray">
            <a:xfrm>
              <a:off x="0" y="0"/>
              <a:ext cx="9144000" cy="6858000"/>
            </a:xfrm>
            <a:prstGeom prst="rect">
              <a:avLst/>
            </a:prstGeom>
            <a:solidFill>
              <a:srgbClr val="CC003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pic>
          <p:nvPicPr>
            <p:cNvPr id="14" name="Bild 7"/>
            <p:cNvPicPr>
              <a:picLocks noChangeAspect="1"/>
            </p:cNvPicPr>
            <p:nvPr userDrawn="1"/>
          </p:nvPicPr>
          <p:blipFill>
            <a:blip r:embed="rId2" cstate="print"/>
            <a:stretch>
              <a:fillRect/>
            </a:stretch>
          </p:blipFill>
          <p:spPr bwMode="gray">
            <a:xfrm>
              <a:off x="2976916" y="4457700"/>
              <a:ext cx="6083300" cy="2400300"/>
            </a:xfrm>
            <a:prstGeom prst="rect">
              <a:avLst/>
            </a:prstGeom>
          </p:spPr>
        </p:pic>
      </p:grpSp>
      <p:pic>
        <p:nvPicPr>
          <p:cNvPr id="8" name="Grafik 7" descr="primaerlogo-wts-weiss.png"/>
          <p:cNvPicPr>
            <a:picLocks noChangeAspect="1"/>
          </p:cNvPicPr>
          <p:nvPr userDrawn="1"/>
        </p:nvPicPr>
        <p:blipFill>
          <a:blip r:embed="rId3" cstate="print"/>
          <a:stretch>
            <a:fillRect/>
          </a:stretch>
        </p:blipFill>
        <p:spPr bwMode="gray">
          <a:xfrm>
            <a:off x="540001" y="514831"/>
            <a:ext cx="2756060" cy="540000"/>
          </a:xfrm>
          <a:prstGeom prst="rect">
            <a:avLst/>
          </a:prstGeom>
        </p:spPr>
      </p:pic>
      <p:sp>
        <p:nvSpPr>
          <p:cNvPr id="2" name="Titel 1"/>
          <p:cNvSpPr>
            <a:spLocks noGrp="1"/>
          </p:cNvSpPr>
          <p:nvPr>
            <p:ph type="ctrTitle"/>
          </p:nvPr>
        </p:nvSpPr>
        <p:spPr bwMode="gray">
          <a:xfrm>
            <a:off x="1638000" y="1836000"/>
            <a:ext cx="6966000" cy="1470025"/>
          </a:xfrm>
        </p:spPr>
        <p:txBody>
          <a:bodyPr vert="horz" wrap="square" lIns="0" tIns="0" rIns="0" bIns="0" rtlCol="0" anchor="b">
            <a:noAutofit/>
          </a:bodyPr>
          <a:lstStyle>
            <a:lvl1pPr algn="l" defTabSz="914400" rtl="0" eaLnBrk="1" latinLnBrk="0" hangingPunct="1">
              <a:spcBef>
                <a:spcPct val="0"/>
              </a:spcBef>
              <a:buNone/>
              <a:defRPr lang="de-DE" sz="4000" kern="1200" baseline="0">
                <a:solidFill>
                  <a:schemeClr val="bg1"/>
                </a:solidFill>
                <a:latin typeface="Arial" pitchFamily="34" charset="0"/>
                <a:ea typeface="+mj-ea"/>
                <a:cs typeface="Arial" pitchFamily="34" charset="0"/>
              </a:defRPr>
            </a:lvl1pPr>
          </a:lstStyle>
          <a:p>
            <a:r>
              <a:rPr lang="en-US" smtClean="0"/>
              <a:t>Click to edit Master title style</a:t>
            </a:r>
            <a:endParaRPr lang="de-DE" dirty="0"/>
          </a:p>
        </p:txBody>
      </p:sp>
      <p:sp>
        <p:nvSpPr>
          <p:cNvPr id="3" name="Untertitel 2"/>
          <p:cNvSpPr>
            <a:spLocks noGrp="1"/>
          </p:cNvSpPr>
          <p:nvPr>
            <p:ph type="subTitle" idx="1"/>
          </p:nvPr>
        </p:nvSpPr>
        <p:spPr bwMode="gray">
          <a:xfrm>
            <a:off x="1638000" y="3535200"/>
            <a:ext cx="6966000" cy="861774"/>
          </a:xfrm>
        </p:spPr>
        <p:txBody>
          <a:bodyPr vert="horz" wrap="square" lIns="0" tIns="0" rIns="0" bIns="0" rtlCol="0">
            <a:spAutoFit/>
          </a:bodyPr>
          <a:lstStyle>
            <a:lvl1pPr marL="0" indent="0" algn="l" defTabSz="914400" rtl="0" eaLnBrk="1" latinLnBrk="0" hangingPunct="1">
              <a:spcBef>
                <a:spcPct val="20000"/>
              </a:spcBef>
              <a:buClr>
                <a:schemeClr val="accent1"/>
              </a:buClr>
              <a:buFont typeface="Arial" pitchFamily="34" charset="0"/>
              <a:buNone/>
              <a:defRPr lang="de-DE" sz="2800" kern="1200" dirty="0">
                <a:solidFill>
                  <a:schemeClr val="bg1"/>
                </a:solidFill>
                <a:latin typeface="Arial" pitchFamily="34" charset="0"/>
                <a:ea typeface="+mn-ea"/>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de-DE"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elfolie grau">
    <p:spTree>
      <p:nvGrpSpPr>
        <p:cNvPr id="1" name=""/>
        <p:cNvGrpSpPr/>
        <p:nvPr/>
      </p:nvGrpSpPr>
      <p:grpSpPr>
        <a:xfrm>
          <a:off x="0" y="0"/>
          <a:ext cx="0" cy="0"/>
          <a:chOff x="0" y="0"/>
          <a:chExt cx="0" cy="0"/>
        </a:xfrm>
      </p:grpSpPr>
      <p:grpSp>
        <p:nvGrpSpPr>
          <p:cNvPr id="9" name="Gruppieren 8"/>
          <p:cNvGrpSpPr/>
          <p:nvPr userDrawn="1"/>
        </p:nvGrpSpPr>
        <p:grpSpPr bwMode="gray">
          <a:xfrm>
            <a:off x="0" y="0"/>
            <a:ext cx="9144000" cy="6858000"/>
            <a:chOff x="0" y="0"/>
            <a:chExt cx="9144000" cy="6858000"/>
          </a:xfrm>
        </p:grpSpPr>
        <p:sp>
          <p:nvSpPr>
            <p:cNvPr id="13" name="Rechteck 12"/>
            <p:cNvSpPr/>
            <p:nvPr/>
          </p:nvSpPr>
          <p:spPr bwMode="gray">
            <a:xfrm>
              <a:off x="0" y="0"/>
              <a:ext cx="9144000" cy="6858000"/>
            </a:xfrm>
            <a:prstGeom prst="rect">
              <a:avLst/>
            </a:prstGeom>
            <a:solidFill>
              <a:srgbClr val="515D6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pic>
          <p:nvPicPr>
            <p:cNvPr id="14" name="Bild 2"/>
            <p:cNvPicPr>
              <a:picLocks noChangeAspect="1"/>
            </p:cNvPicPr>
            <p:nvPr/>
          </p:nvPicPr>
          <p:blipFill>
            <a:blip r:embed="rId2" cstate="print"/>
            <a:stretch>
              <a:fillRect/>
            </a:stretch>
          </p:blipFill>
          <p:spPr bwMode="gray">
            <a:xfrm>
              <a:off x="2976916" y="4457700"/>
              <a:ext cx="6083300" cy="2400300"/>
            </a:xfrm>
            <a:prstGeom prst="rect">
              <a:avLst/>
            </a:prstGeom>
          </p:spPr>
        </p:pic>
      </p:grpSp>
      <p:sp>
        <p:nvSpPr>
          <p:cNvPr id="2" name="Titel 1"/>
          <p:cNvSpPr>
            <a:spLocks noGrp="1"/>
          </p:cNvSpPr>
          <p:nvPr>
            <p:ph type="ctrTitle"/>
          </p:nvPr>
        </p:nvSpPr>
        <p:spPr bwMode="gray">
          <a:xfrm>
            <a:off x="1638858" y="1837189"/>
            <a:ext cx="6965142" cy="1470025"/>
          </a:xfrm>
        </p:spPr>
        <p:txBody>
          <a:bodyPr/>
          <a:lstStyle>
            <a:lvl1pPr>
              <a:defRPr sz="4000">
                <a:solidFill>
                  <a:schemeClr val="bg1"/>
                </a:solidFill>
              </a:defRPr>
            </a:lvl1pPr>
          </a:lstStyle>
          <a:p>
            <a:r>
              <a:rPr lang="en-US" smtClean="0"/>
              <a:t>Click to edit Master title style</a:t>
            </a:r>
            <a:endParaRPr lang="de-DE" dirty="0"/>
          </a:p>
        </p:txBody>
      </p:sp>
      <p:sp>
        <p:nvSpPr>
          <p:cNvPr id="3" name="Untertitel 2"/>
          <p:cNvSpPr>
            <a:spLocks noGrp="1"/>
          </p:cNvSpPr>
          <p:nvPr>
            <p:ph type="subTitle" idx="1"/>
          </p:nvPr>
        </p:nvSpPr>
        <p:spPr bwMode="gray">
          <a:xfrm>
            <a:off x="1638858" y="3534370"/>
            <a:ext cx="6965142" cy="861774"/>
          </a:xfrm>
        </p:spPr>
        <p:txBody>
          <a:bodyPr/>
          <a:lstStyle>
            <a:lvl1pPr marL="0" indent="0" algn="l">
              <a:buNone/>
              <a:defRPr sz="28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de-DE" dirty="0"/>
          </a:p>
        </p:txBody>
      </p:sp>
      <p:pic>
        <p:nvPicPr>
          <p:cNvPr id="20" name="Grafik 19" descr="primaerlogo-wts-weiss.png"/>
          <p:cNvPicPr>
            <a:picLocks noChangeAspect="1"/>
          </p:cNvPicPr>
          <p:nvPr userDrawn="1"/>
        </p:nvPicPr>
        <p:blipFill>
          <a:blip r:embed="rId3" cstate="print"/>
          <a:stretch>
            <a:fillRect/>
          </a:stretch>
        </p:blipFill>
        <p:spPr bwMode="gray">
          <a:xfrm>
            <a:off x="540001" y="514831"/>
            <a:ext cx="2756060" cy="540000"/>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bwMode="gray"/>
        <p:txBody>
          <a:bodyPr/>
          <a:lstStyle/>
          <a:p>
            <a:r>
              <a:rPr lang="en-US" smtClean="0"/>
              <a:t>Click to edit Master title style</a:t>
            </a:r>
            <a:endParaRPr lang="de-DE"/>
          </a:p>
        </p:txBody>
      </p:sp>
      <p:sp>
        <p:nvSpPr>
          <p:cNvPr id="3" name="Inhaltsplatzhalter 2"/>
          <p:cNvSpPr>
            <a:spLocks noGrp="1"/>
          </p:cNvSpPr>
          <p:nvPr>
            <p:ph idx="1"/>
          </p:nvPr>
        </p:nvSpPr>
        <p:spPr bwMode="gray">
          <a:xfrm>
            <a:off x="468313" y="1520825"/>
            <a:ext cx="8229600" cy="991041"/>
          </a:xfrm>
        </p:spPr>
        <p:txBody>
          <a:bodyPr/>
          <a:lstStyle>
            <a:lvl5pPr marL="906463" indent="-193675">
              <a:defRPr sz="14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5" name="Fußzeilenplatzhalter 4"/>
          <p:cNvSpPr>
            <a:spLocks noGrp="1"/>
          </p:cNvSpPr>
          <p:nvPr>
            <p:ph type="ftr" sz="quarter" idx="11"/>
          </p:nvPr>
        </p:nvSpPr>
        <p:spPr bwMode="gray">
          <a:xfrm>
            <a:off x="6603928" y="6620475"/>
            <a:ext cx="1936428" cy="123111"/>
          </a:xfrm>
        </p:spPr>
        <p:txBody>
          <a:bodyPr wrap="none"/>
          <a:lstStyle/>
          <a:p>
            <a:r>
              <a:rPr lang="de-DE" smtClean="0"/>
              <a:t>GHANA TAX TRENDS· Abdallah Ali-Nakyea (Director)   12.08.2015 </a:t>
            </a:r>
            <a:endParaRPr lang="de-DE" dirty="0"/>
          </a:p>
        </p:txBody>
      </p:sp>
      <p:sp>
        <p:nvSpPr>
          <p:cNvPr id="6" name="Foliennummernplatzhalter 5"/>
          <p:cNvSpPr>
            <a:spLocks noGrp="1"/>
          </p:cNvSpPr>
          <p:nvPr>
            <p:ph type="sldNum" sz="quarter" idx="12"/>
          </p:nvPr>
        </p:nvSpPr>
        <p:spPr bwMode="gray">
          <a:xfrm>
            <a:off x="8472107" y="6620475"/>
            <a:ext cx="203581" cy="123111"/>
          </a:xfrm>
        </p:spPr>
        <p:txBody>
          <a:bodyPr/>
          <a:lstStyle/>
          <a:p>
            <a:fld id="{05B86B18-2475-4CE0-AB5D-557E749F8469}" type="slidenum">
              <a:rPr lang="de-DE" smtClean="0"/>
              <a:pPr/>
              <a:t>‹#›</a:t>
            </a:fld>
            <a:endParaRPr lang="de-DE"/>
          </a:p>
        </p:txBody>
      </p:sp>
      <p:sp>
        <p:nvSpPr>
          <p:cNvPr id="7" name="Rechteck 6"/>
          <p:cNvSpPr/>
          <p:nvPr userDrawn="1"/>
        </p:nvSpPr>
        <p:spPr bwMode="gray">
          <a:xfrm>
            <a:off x="457200" y="1510019"/>
            <a:ext cx="8218488" cy="4582806"/>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bwMode="gray">
          <a:xfrm>
            <a:off x="468313" y="658361"/>
            <a:ext cx="8207375" cy="615553"/>
          </a:xfrm>
          <a:prstGeom prst="rect">
            <a:avLst/>
          </a:prstGeom>
        </p:spPr>
        <p:txBody>
          <a:bodyPr vert="horz" wrap="square" lIns="0" tIns="0" rIns="0" bIns="0" rtlCol="0" anchor="b">
            <a:noAutofit/>
          </a:bodyPr>
          <a:lstStyle/>
          <a:p>
            <a:r>
              <a:rPr lang="de-DE" dirty="0" smtClean="0"/>
              <a:t>Titelmasterformat durch Klicken bearbeiten</a:t>
            </a:r>
            <a:endParaRPr lang="de-DE" dirty="0"/>
          </a:p>
        </p:txBody>
      </p:sp>
      <p:sp>
        <p:nvSpPr>
          <p:cNvPr id="3" name="Textplatzhalter 2"/>
          <p:cNvSpPr>
            <a:spLocks noGrp="1"/>
          </p:cNvSpPr>
          <p:nvPr>
            <p:ph type="body" idx="1"/>
          </p:nvPr>
        </p:nvSpPr>
        <p:spPr bwMode="gray">
          <a:xfrm>
            <a:off x="468313" y="1520825"/>
            <a:ext cx="8229600" cy="991041"/>
          </a:xfrm>
          <a:prstGeom prst="rect">
            <a:avLst/>
          </a:prstGeom>
        </p:spPr>
        <p:txBody>
          <a:bodyPr vert="horz" wrap="square" lIns="0" tIns="0" rIns="0" bIns="0" rtlCol="0">
            <a:spAutoFit/>
          </a:bodyPr>
          <a:lstStyle/>
          <a:p>
            <a:pPr lvl="0"/>
            <a:r>
              <a:rPr lang="de-DE" dirty="0" smtClean="0"/>
              <a:t>Textmasterformate durch Klicken bearbeiten</a:t>
            </a:r>
          </a:p>
          <a:p>
            <a:pPr lvl="1"/>
            <a:r>
              <a:rPr lang="de-DE" dirty="0" smtClean="0"/>
              <a:t>Zweite Ebene</a:t>
            </a:r>
          </a:p>
          <a:p>
            <a:pPr lvl="2"/>
            <a:r>
              <a:rPr lang="de-DE" dirty="0" smtClean="0"/>
              <a:t>Dritte Ebene</a:t>
            </a:r>
          </a:p>
          <a:p>
            <a:pPr lvl="3"/>
            <a:r>
              <a:rPr lang="de-DE" dirty="0" smtClean="0"/>
              <a:t>Vierte Ebene</a:t>
            </a:r>
            <a:endParaRPr lang="de-DE" dirty="0"/>
          </a:p>
        </p:txBody>
      </p:sp>
      <p:sp>
        <p:nvSpPr>
          <p:cNvPr id="5" name="Fußzeilenplatzhalter 4"/>
          <p:cNvSpPr>
            <a:spLocks noGrp="1"/>
          </p:cNvSpPr>
          <p:nvPr>
            <p:ph type="ftr" sz="quarter" idx="3"/>
          </p:nvPr>
        </p:nvSpPr>
        <p:spPr bwMode="gray">
          <a:xfrm>
            <a:off x="5493687" y="6620475"/>
            <a:ext cx="2895600" cy="123111"/>
          </a:xfrm>
          <a:prstGeom prst="rect">
            <a:avLst/>
          </a:prstGeom>
        </p:spPr>
        <p:txBody>
          <a:bodyPr vert="horz" lIns="0" tIns="0" rIns="0" bIns="0" rtlCol="0" anchor="ctr">
            <a:spAutoFit/>
          </a:bodyPr>
          <a:lstStyle>
            <a:lvl1pPr algn="r">
              <a:defRPr sz="800">
                <a:solidFill>
                  <a:schemeClr val="tx1"/>
                </a:solidFill>
              </a:defRPr>
            </a:lvl1pPr>
          </a:lstStyle>
          <a:p>
            <a:r>
              <a:rPr lang="de-DE" smtClean="0"/>
              <a:t>GHANA TAX TRENDS· Abdallah Ali-Nakyea (Director)   12.08.2015 </a:t>
            </a:r>
            <a:endParaRPr lang="de-DE" dirty="0"/>
          </a:p>
        </p:txBody>
      </p:sp>
      <p:sp>
        <p:nvSpPr>
          <p:cNvPr id="6" name="Foliennummernplatzhalter 5"/>
          <p:cNvSpPr>
            <a:spLocks noGrp="1"/>
          </p:cNvSpPr>
          <p:nvPr>
            <p:ph type="sldNum" sz="quarter" idx="4"/>
          </p:nvPr>
        </p:nvSpPr>
        <p:spPr bwMode="gray">
          <a:xfrm>
            <a:off x="8472107" y="6620475"/>
            <a:ext cx="203581" cy="123111"/>
          </a:xfrm>
          <a:prstGeom prst="rect">
            <a:avLst/>
          </a:prstGeom>
        </p:spPr>
        <p:txBody>
          <a:bodyPr vert="horz" wrap="none" lIns="0" tIns="0" rIns="0" bIns="0" rtlCol="0" anchor="ctr">
            <a:spAutoFit/>
          </a:bodyPr>
          <a:lstStyle>
            <a:lvl1pPr algn="r">
              <a:defRPr sz="800">
                <a:solidFill>
                  <a:schemeClr val="tx1"/>
                </a:solidFill>
              </a:defRPr>
            </a:lvl1pPr>
          </a:lstStyle>
          <a:p>
            <a:fld id="{05B86B18-2475-4CE0-AB5D-557E749F8469}" type="slidenum">
              <a:rPr lang="de-DE" smtClean="0"/>
              <a:pPr/>
              <a:t>‹#›</a:t>
            </a:fld>
            <a:endParaRPr lang="de-DE"/>
          </a:p>
        </p:txBody>
      </p:sp>
      <p:cxnSp>
        <p:nvCxnSpPr>
          <p:cNvPr id="12" name="Gerade Verbindung 11"/>
          <p:cNvCxnSpPr/>
          <p:nvPr/>
        </p:nvCxnSpPr>
        <p:spPr bwMode="gray">
          <a:xfrm>
            <a:off x="468313" y="525907"/>
            <a:ext cx="8207375" cy="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pic>
        <p:nvPicPr>
          <p:cNvPr id="11" name="Grafik 10" descr="primaerlogo-wts-rgb-rot.png"/>
          <p:cNvPicPr>
            <a:picLocks noChangeAspect="1"/>
          </p:cNvPicPr>
          <p:nvPr/>
        </p:nvPicPr>
        <p:blipFill>
          <a:blip r:embed="rId6" cstate="print"/>
          <a:stretch>
            <a:fillRect/>
          </a:stretch>
        </p:blipFill>
        <p:spPr>
          <a:xfrm>
            <a:off x="7218045" y="126956"/>
            <a:ext cx="1470977" cy="288211"/>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2" r:id="rId2"/>
    <p:sldLayoutId id="2147483651" r:id="rId3"/>
    <p:sldLayoutId id="2147483650" r:id="rId4"/>
  </p:sldLayoutIdLst>
  <p:hf hdr="0" dt="0"/>
  <p:txStyles>
    <p:titleStyle>
      <a:lvl1pPr algn="l" defTabSz="914400" rtl="0" eaLnBrk="1" latinLnBrk="0" hangingPunct="1">
        <a:spcBef>
          <a:spcPct val="0"/>
        </a:spcBef>
        <a:buNone/>
        <a:defRPr lang="de-DE" sz="2000" kern="1200" baseline="0" smtClean="0">
          <a:solidFill>
            <a:schemeClr val="tx1"/>
          </a:solidFill>
          <a:latin typeface="Arial" pitchFamily="34" charset="0"/>
          <a:ea typeface="+mj-ea"/>
          <a:cs typeface="Arial" pitchFamily="34" charset="0"/>
        </a:defRPr>
      </a:lvl1pPr>
    </p:titleStyle>
    <p:bodyStyle>
      <a:lvl1pPr marL="182563" indent="-182563" algn="l" defTabSz="914400" rtl="0" eaLnBrk="1" latinLnBrk="0" hangingPunct="1">
        <a:spcBef>
          <a:spcPct val="20000"/>
        </a:spcBef>
        <a:buClr>
          <a:schemeClr val="accent1"/>
        </a:buClr>
        <a:buFont typeface="Arial" pitchFamily="34" charset="0"/>
        <a:buChar char="»"/>
        <a:defRPr sz="1400" kern="1200">
          <a:solidFill>
            <a:schemeClr val="tx1"/>
          </a:solidFill>
          <a:latin typeface="Arial" pitchFamily="34" charset="0"/>
          <a:ea typeface="+mn-ea"/>
          <a:cs typeface="Arial" pitchFamily="34" charset="0"/>
        </a:defRPr>
      </a:lvl1pPr>
      <a:lvl2pPr marL="355600" indent="-173038" algn="l" defTabSz="914400" rtl="0" eaLnBrk="1" latinLnBrk="0" hangingPunct="1">
        <a:spcBef>
          <a:spcPct val="20000"/>
        </a:spcBef>
        <a:buClr>
          <a:schemeClr val="accent1"/>
        </a:buClr>
        <a:buFont typeface="Arial" pitchFamily="34" charset="0"/>
        <a:buChar char="›"/>
        <a:defRPr sz="1400" kern="1200">
          <a:solidFill>
            <a:schemeClr val="tx1"/>
          </a:solidFill>
          <a:latin typeface="Arial" pitchFamily="34" charset="0"/>
          <a:ea typeface="+mn-ea"/>
          <a:cs typeface="Arial" pitchFamily="34" charset="0"/>
        </a:defRPr>
      </a:lvl2pPr>
      <a:lvl3pPr marL="538163" indent="-192088" algn="l" defTabSz="914400" rtl="0" eaLnBrk="1" latinLnBrk="0" hangingPunct="1">
        <a:spcBef>
          <a:spcPct val="20000"/>
        </a:spcBef>
        <a:buClr>
          <a:schemeClr val="accent1"/>
        </a:buClr>
        <a:buFont typeface="Arial" pitchFamily="34" charset="0"/>
        <a:buChar char="•"/>
        <a:defRPr sz="1400" kern="1200">
          <a:solidFill>
            <a:schemeClr val="tx1"/>
          </a:solidFill>
          <a:latin typeface="Arial" pitchFamily="34" charset="0"/>
          <a:ea typeface="+mn-ea"/>
          <a:cs typeface="Arial" pitchFamily="34" charset="0"/>
        </a:defRPr>
      </a:lvl3pPr>
      <a:lvl4pPr marL="720725" indent="-182563" algn="l" defTabSz="914400" rtl="0" eaLnBrk="1" latinLnBrk="0" hangingPunct="1">
        <a:spcBef>
          <a:spcPct val="20000"/>
        </a:spcBef>
        <a:buClr>
          <a:schemeClr val="accent1"/>
        </a:buClr>
        <a:buFont typeface="Symbol" pitchFamily="18" charset="2"/>
        <a:buChar char="-"/>
        <a:defRPr sz="1400" kern="120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Clr>
          <a:schemeClr val="accent1"/>
        </a:buClr>
        <a:buFont typeface="Arial" pitchFamily="34" charset="0"/>
        <a:buChar char="»"/>
        <a:defRPr sz="16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hyperlink" Target="mailto:abdallah.alinakyea@wtscom.gh" TargetMode="External"/><Relationship Id="rId2" Type="http://schemas.openxmlformats.org/officeDocument/2006/relationships/notesSlide" Target="../notesSlides/notesSlide2.xml"/><Relationship Id="rId1" Type="http://schemas.openxmlformats.org/officeDocument/2006/relationships/slideLayout" Target="../slideLayouts/slideLayout4.xml"/><Relationship Id="rId5" Type="http://schemas.openxmlformats.org/officeDocument/2006/relationships/image" Target="../media/image5.jpeg"/><Relationship Id="rId4" Type="http://schemas.openxmlformats.org/officeDocument/2006/relationships/hyperlink" Target="http://www.wts.com.gh/" TargetMode="Externa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bwMode="gray">
          <a:xfrm>
            <a:off x="0" y="1836000"/>
            <a:ext cx="9144000" cy="1900428"/>
          </a:xfrm>
        </p:spPr>
        <p:txBody>
          <a:bodyPr/>
          <a:lstStyle/>
          <a:p>
            <a:pPr algn="ctr"/>
            <a:r>
              <a:rPr lang="en-US" dirty="0"/>
              <a:t/>
            </a:r>
            <a:br>
              <a:rPr lang="en-US" dirty="0"/>
            </a:br>
            <a:r>
              <a:rPr lang="en-US" dirty="0"/>
              <a:t/>
            </a:r>
            <a:br>
              <a:rPr lang="en-US" dirty="0"/>
            </a:br>
            <a:r>
              <a:rPr lang="en-US" dirty="0" smtClean="0"/>
              <a:t>THE CHALLENGES AND OPPORTUNITIES FOR GROWTH OF CHINESE BUSINESSES IN GHANA</a:t>
            </a:r>
            <a:endParaRPr lang="en-GB" sz="4000" b="1" dirty="0"/>
          </a:p>
        </p:txBody>
      </p:sp>
      <p:sp>
        <p:nvSpPr>
          <p:cNvPr id="3" name="Untertitel 2"/>
          <p:cNvSpPr>
            <a:spLocks noGrp="1"/>
          </p:cNvSpPr>
          <p:nvPr>
            <p:ph type="subTitle" idx="1"/>
          </p:nvPr>
        </p:nvSpPr>
        <p:spPr bwMode="gray">
          <a:xfrm>
            <a:off x="0" y="3535200"/>
            <a:ext cx="9144000" cy="947952"/>
          </a:xfrm>
        </p:spPr>
        <p:txBody>
          <a:bodyPr/>
          <a:lstStyle/>
          <a:p>
            <a:pPr algn="ctr"/>
            <a:endParaRPr lang="en-US" dirty="0" smtClean="0"/>
          </a:p>
          <a:p>
            <a:pPr algn="ctr"/>
            <a:r>
              <a:rPr lang="en-US" b="1" dirty="0" smtClean="0"/>
              <a:t>12</a:t>
            </a:r>
            <a:r>
              <a:rPr lang="en-US" b="1" baseline="30000" dirty="0" smtClean="0"/>
              <a:t>TH</a:t>
            </a:r>
            <a:r>
              <a:rPr lang="en-US" b="1" dirty="0" smtClean="0"/>
              <a:t> AUGUST 2015</a:t>
            </a:r>
            <a:endParaRPr lang="en-US" b="1" dirty="0"/>
          </a:p>
        </p:txBody>
      </p:sp>
    </p:spTree>
    <p:extLst>
      <p:ext uri="{BB962C8B-B14F-4D97-AF65-F5344CB8AC3E}">
        <p14:creationId xmlns:p14="http://schemas.microsoft.com/office/powerpoint/2010/main" val="322740457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p:cNvSpPr>
            <a:spLocks noGrp="1"/>
          </p:cNvSpPr>
          <p:nvPr>
            <p:ph type="ftr" sz="quarter" idx="11"/>
          </p:nvPr>
        </p:nvSpPr>
        <p:spPr bwMode="gray">
          <a:xfrm>
            <a:off x="5220536" y="6558920"/>
            <a:ext cx="3319820" cy="246221"/>
          </a:xfrm>
        </p:spPr>
        <p:txBody>
          <a:bodyPr/>
          <a:lstStyle/>
          <a:p>
            <a:r>
              <a:rPr lang="en-GB" b="1" smtClean="0"/>
              <a:t>GHANA TAX TRENDS· Abdallah Ali-Nakyea (Director)   12.08.2015 </a:t>
            </a:r>
            <a:endParaRPr lang="en-GB" dirty="0"/>
          </a:p>
        </p:txBody>
      </p:sp>
      <p:sp>
        <p:nvSpPr>
          <p:cNvPr id="5" name="Foliennummernplatzhalter 4"/>
          <p:cNvSpPr>
            <a:spLocks noGrp="1"/>
          </p:cNvSpPr>
          <p:nvPr>
            <p:ph type="sldNum" sz="quarter" idx="12"/>
          </p:nvPr>
        </p:nvSpPr>
        <p:spPr bwMode="gray">
          <a:xfrm>
            <a:off x="8617980" y="6620475"/>
            <a:ext cx="57708" cy="123111"/>
          </a:xfrm>
        </p:spPr>
        <p:txBody>
          <a:bodyPr/>
          <a:lstStyle/>
          <a:p>
            <a:fld id="{05B86B18-2475-4CE0-AB5D-557E749F8469}" type="slidenum">
              <a:rPr lang="en-GB" smtClean="0"/>
              <a:pPr/>
              <a:t>10</a:t>
            </a:fld>
            <a:endParaRPr lang="en-GB"/>
          </a:p>
        </p:txBody>
      </p:sp>
      <p:sp>
        <p:nvSpPr>
          <p:cNvPr id="6" name="Rechteck 5"/>
          <p:cNvSpPr/>
          <p:nvPr/>
        </p:nvSpPr>
        <p:spPr bwMode="gray">
          <a:xfrm>
            <a:off x="468313" y="2032000"/>
            <a:ext cx="8207376" cy="3093154"/>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nchorCtr="0">
            <a:spAutoFit/>
          </a:bodyPr>
          <a:lstStyle/>
          <a:p>
            <a:pPr marL="182563" indent="-182563" algn="just">
              <a:spcBef>
                <a:spcPts val="1800"/>
              </a:spcBef>
              <a:buClr>
                <a:schemeClr val="accent1"/>
              </a:buClr>
              <a:buFont typeface="Arial" pitchFamily="34" charset="0"/>
              <a:buChar char="»"/>
            </a:pPr>
            <a:r>
              <a:rPr lang="en-US" sz="2600" dirty="0" smtClean="0">
                <a:solidFill>
                  <a:schemeClr val="tx1"/>
                </a:solidFill>
              </a:rPr>
              <a:t>Commissions to insurance agents, sales persons – 10% (Not final tax)</a:t>
            </a:r>
          </a:p>
          <a:p>
            <a:pPr marL="182563" indent="-182563" algn="just">
              <a:spcBef>
                <a:spcPts val="1800"/>
              </a:spcBef>
              <a:buClr>
                <a:schemeClr val="accent1"/>
              </a:buClr>
              <a:buFont typeface="Arial" pitchFamily="34" charset="0"/>
              <a:buChar char="»"/>
            </a:pPr>
            <a:r>
              <a:rPr lang="en-US" sz="2600" dirty="0" smtClean="0">
                <a:solidFill>
                  <a:schemeClr val="tx1"/>
                </a:solidFill>
              </a:rPr>
              <a:t>Fees to executive directors – 20% (Not final tax)</a:t>
            </a:r>
          </a:p>
          <a:p>
            <a:pPr marL="182563" indent="-182563" algn="just">
              <a:spcBef>
                <a:spcPts val="1800"/>
              </a:spcBef>
              <a:buClr>
                <a:schemeClr val="accent1"/>
              </a:buClr>
              <a:buFont typeface="Arial" pitchFamily="34" charset="0"/>
              <a:buChar char="»"/>
            </a:pPr>
            <a:r>
              <a:rPr lang="en-US" sz="2600" dirty="0" smtClean="0">
                <a:solidFill>
                  <a:schemeClr val="tx1"/>
                </a:solidFill>
              </a:rPr>
              <a:t>Commissions to lotto agents – 5% (Not final tax)</a:t>
            </a:r>
          </a:p>
          <a:p>
            <a:pPr marL="182563" indent="-182563" algn="just">
              <a:spcBef>
                <a:spcPts val="1800"/>
              </a:spcBef>
              <a:buClr>
                <a:schemeClr val="accent1"/>
              </a:buClr>
              <a:buFont typeface="Arial" pitchFamily="34" charset="0"/>
              <a:buChar char="»"/>
            </a:pPr>
            <a:r>
              <a:rPr lang="en-US" sz="2600" dirty="0" smtClean="0">
                <a:solidFill>
                  <a:schemeClr val="tx1"/>
                </a:solidFill>
              </a:rPr>
              <a:t>Supply of goods and services exceeding GHS500.00 – 5% (Not final tax)</a:t>
            </a:r>
          </a:p>
        </p:txBody>
      </p:sp>
      <p:sp>
        <p:nvSpPr>
          <p:cNvPr id="7" name="Titel 1"/>
          <p:cNvSpPr txBox="1">
            <a:spLocks/>
          </p:cNvSpPr>
          <p:nvPr/>
        </p:nvSpPr>
        <p:spPr bwMode="gray">
          <a:xfrm>
            <a:off x="468313" y="227894"/>
            <a:ext cx="5039792" cy="215444"/>
          </a:xfrm>
          <a:prstGeom prst="rect">
            <a:avLst/>
          </a:prstGeom>
        </p:spPr>
        <p:txBody>
          <a:bodyPr vert="horz" wrap="square" lIns="0" tIns="0" rIns="0" bIns="0" rtlCol="0" anchor="b">
            <a:spAutoFit/>
          </a:bodyPr>
          <a:lstStyle/>
          <a:p>
            <a:pPr lvl="0">
              <a:spcBef>
                <a:spcPct val="0"/>
              </a:spcBef>
              <a:defRPr/>
            </a:pPr>
            <a:r>
              <a:rPr lang="en-US" sz="1400" b="1" dirty="0" smtClean="0"/>
              <a:t> </a:t>
            </a:r>
            <a:r>
              <a:rPr lang="en-US" sz="1400" b="1" dirty="0"/>
              <a:t>WITHHOLDING TAXES</a:t>
            </a:r>
            <a:endParaRPr kumimoji="0" lang="en-GB" sz="1400" i="0" u="none" strike="noStrike" kern="1200" cap="none" spc="0" normalizeH="0" baseline="0" dirty="0" smtClean="0">
              <a:ln>
                <a:noFill/>
              </a:ln>
              <a:effectLst/>
              <a:uLnTx/>
              <a:uFillTx/>
              <a:latin typeface="Arial" pitchFamily="34" charset="0"/>
              <a:ea typeface="+mj-ea"/>
              <a:cs typeface="Arial" pitchFamily="34" charset="0"/>
            </a:endParaRPr>
          </a:p>
        </p:txBody>
      </p:sp>
    </p:spTree>
    <p:extLst>
      <p:ext uri="{BB962C8B-B14F-4D97-AF65-F5344CB8AC3E}">
        <p14:creationId xmlns:p14="http://schemas.microsoft.com/office/powerpoint/2010/main" val="200697577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smtClean="0"/>
              <a:t>Withholding tax rates in the case of </a:t>
            </a:r>
            <a:r>
              <a:rPr lang="en-US" sz="2400" b="1" dirty="0" smtClean="0"/>
              <a:t>Non-Resident </a:t>
            </a:r>
            <a:r>
              <a:rPr lang="en-US" sz="2400" dirty="0" smtClean="0"/>
              <a:t>Persons:</a:t>
            </a:r>
            <a:endParaRPr lang="en-US" sz="2400" dirty="0"/>
          </a:p>
        </p:txBody>
      </p:sp>
      <p:sp>
        <p:nvSpPr>
          <p:cNvPr id="3" name="Content Placeholder 2"/>
          <p:cNvSpPr>
            <a:spLocks noGrp="1"/>
          </p:cNvSpPr>
          <p:nvPr>
            <p:ph idx="1"/>
          </p:nvPr>
        </p:nvSpPr>
        <p:spPr>
          <a:xfrm>
            <a:off x="468313" y="1520825"/>
            <a:ext cx="8229600" cy="4949047"/>
          </a:xfrm>
        </p:spPr>
        <p:txBody>
          <a:bodyPr/>
          <a:lstStyle/>
          <a:p>
            <a:pPr algn="just"/>
            <a:r>
              <a:rPr lang="en-US" sz="2400" dirty="0" smtClean="0"/>
              <a:t>Dividend – 8% (Final tax)</a:t>
            </a:r>
          </a:p>
          <a:p>
            <a:pPr algn="just"/>
            <a:r>
              <a:rPr lang="en-US" sz="2400" dirty="0" smtClean="0"/>
              <a:t>Royalties, natural resource payments and rents – 15% (Final tax)</a:t>
            </a:r>
          </a:p>
          <a:p>
            <a:pPr algn="just"/>
            <a:r>
              <a:rPr lang="en-US" sz="2400" dirty="0" smtClean="0"/>
              <a:t>Management, consulting and technical service fee and endorsement fees – 20% (Final tax)</a:t>
            </a:r>
          </a:p>
          <a:p>
            <a:pPr algn="just"/>
            <a:r>
              <a:rPr lang="en-US" sz="2400" dirty="0" smtClean="0"/>
              <a:t>Repatriated Branch after tax profits – 10% (Final tax)</a:t>
            </a:r>
          </a:p>
          <a:p>
            <a:pPr algn="just"/>
            <a:r>
              <a:rPr lang="en-US" sz="2400" dirty="0" smtClean="0"/>
              <a:t>Interest income – 8% (Final tax)</a:t>
            </a:r>
          </a:p>
          <a:p>
            <a:pPr algn="just"/>
            <a:r>
              <a:rPr lang="en-US" sz="2400" dirty="0" smtClean="0"/>
              <a:t>Short term insurance premium – 5% (Final tax)</a:t>
            </a:r>
          </a:p>
          <a:p>
            <a:pPr algn="just"/>
            <a:r>
              <a:rPr lang="en-US" sz="2400" dirty="0" smtClean="0"/>
              <a:t>Receipts of shipping, aircraft, cable radio, optical fibre, satellite communication operations – 15% (Final tax)</a:t>
            </a:r>
          </a:p>
          <a:p>
            <a:pPr algn="just"/>
            <a:r>
              <a:rPr lang="en-US" sz="2400" dirty="0" smtClean="0"/>
              <a:t>Goods and services that gives rise to income accruing in or derived from Ghana – 20% (Final tax)</a:t>
            </a:r>
            <a:endParaRPr lang="en-US" sz="2400" dirty="0"/>
          </a:p>
        </p:txBody>
      </p:sp>
      <p:sp>
        <p:nvSpPr>
          <p:cNvPr id="4" name="Footer Placeholder 3"/>
          <p:cNvSpPr>
            <a:spLocks noGrp="1"/>
          </p:cNvSpPr>
          <p:nvPr>
            <p:ph type="ftr" sz="quarter" idx="11"/>
          </p:nvPr>
        </p:nvSpPr>
        <p:spPr/>
        <p:txBody>
          <a:bodyPr/>
          <a:lstStyle/>
          <a:p>
            <a:r>
              <a:rPr lang="de-DE" smtClean="0"/>
              <a:t>GHANA TAX TRENDS· Abdallah Ali-Nakyea (Director)   12.08.2015 </a:t>
            </a:r>
            <a:endParaRPr lang="de-DE" dirty="0"/>
          </a:p>
        </p:txBody>
      </p:sp>
      <p:sp>
        <p:nvSpPr>
          <p:cNvPr id="5" name="Slide Number Placeholder 4"/>
          <p:cNvSpPr>
            <a:spLocks noGrp="1"/>
          </p:cNvSpPr>
          <p:nvPr>
            <p:ph type="sldNum" sz="quarter" idx="12"/>
          </p:nvPr>
        </p:nvSpPr>
        <p:spPr/>
        <p:txBody>
          <a:bodyPr/>
          <a:lstStyle/>
          <a:p>
            <a:fld id="{05B86B18-2475-4CE0-AB5D-557E749F8469}" type="slidenum">
              <a:rPr lang="de-DE" smtClean="0"/>
              <a:pPr/>
              <a:t>11</a:t>
            </a:fld>
            <a:endParaRPr lang="de-DE"/>
          </a:p>
        </p:txBody>
      </p:sp>
    </p:spTree>
    <p:extLst>
      <p:ext uri="{BB962C8B-B14F-4D97-AF65-F5344CB8AC3E}">
        <p14:creationId xmlns:p14="http://schemas.microsoft.com/office/powerpoint/2010/main" val="5913914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p:cNvSpPr>
            <a:spLocks noGrp="1"/>
          </p:cNvSpPr>
          <p:nvPr>
            <p:ph type="ftr" sz="quarter" idx="11"/>
          </p:nvPr>
        </p:nvSpPr>
        <p:spPr bwMode="gray">
          <a:xfrm>
            <a:off x="5220536" y="6558920"/>
            <a:ext cx="3319820" cy="246221"/>
          </a:xfrm>
        </p:spPr>
        <p:txBody>
          <a:bodyPr/>
          <a:lstStyle/>
          <a:p>
            <a:r>
              <a:rPr lang="en-GB" b="1" smtClean="0"/>
              <a:t>GHANA TAX TRENDS· Abdallah Ali-Nakyea (Director)   12.08.2015 </a:t>
            </a:r>
            <a:endParaRPr lang="en-GB" dirty="0"/>
          </a:p>
        </p:txBody>
      </p:sp>
      <p:sp>
        <p:nvSpPr>
          <p:cNvPr id="5" name="Foliennummernplatzhalter 4"/>
          <p:cNvSpPr>
            <a:spLocks noGrp="1"/>
          </p:cNvSpPr>
          <p:nvPr>
            <p:ph type="sldNum" sz="quarter" idx="12"/>
          </p:nvPr>
        </p:nvSpPr>
        <p:spPr bwMode="gray">
          <a:xfrm>
            <a:off x="8617980" y="6620475"/>
            <a:ext cx="57708" cy="123111"/>
          </a:xfrm>
        </p:spPr>
        <p:txBody>
          <a:bodyPr/>
          <a:lstStyle/>
          <a:p>
            <a:fld id="{05B86B18-2475-4CE0-AB5D-557E749F8469}" type="slidenum">
              <a:rPr lang="en-GB" smtClean="0"/>
              <a:pPr/>
              <a:t>12</a:t>
            </a:fld>
            <a:endParaRPr lang="en-GB"/>
          </a:p>
        </p:txBody>
      </p:sp>
      <p:sp>
        <p:nvSpPr>
          <p:cNvPr id="7" name="Titel 1"/>
          <p:cNvSpPr txBox="1">
            <a:spLocks/>
          </p:cNvSpPr>
          <p:nvPr/>
        </p:nvSpPr>
        <p:spPr bwMode="gray">
          <a:xfrm>
            <a:off x="468312" y="227894"/>
            <a:ext cx="5856287" cy="215444"/>
          </a:xfrm>
          <a:prstGeom prst="rect">
            <a:avLst/>
          </a:prstGeom>
        </p:spPr>
        <p:txBody>
          <a:bodyPr vert="horz" wrap="square" lIns="0" tIns="0" rIns="0" bIns="0" rtlCol="0" anchor="b">
            <a:spAutoFit/>
          </a:bodyPr>
          <a:lstStyle/>
          <a:p>
            <a:pPr lvl="0">
              <a:spcBef>
                <a:spcPct val="0"/>
              </a:spcBef>
              <a:defRPr/>
            </a:pPr>
            <a:r>
              <a:rPr lang="en-US" sz="1400" b="1" dirty="0"/>
              <a:t>TAXATION OF EMPLOYMENT INCOME</a:t>
            </a:r>
            <a:endParaRPr kumimoji="0" lang="en-GB" sz="1400" i="0" u="none" strike="noStrike" kern="1200" cap="none" spc="0" normalizeH="0" baseline="0" dirty="0" smtClean="0">
              <a:ln>
                <a:noFill/>
              </a:ln>
              <a:effectLst/>
              <a:uLnTx/>
              <a:uFillTx/>
              <a:latin typeface="Arial" pitchFamily="34" charset="0"/>
              <a:ea typeface="+mj-ea"/>
              <a:cs typeface="Arial" pitchFamily="34" charset="0"/>
            </a:endParaRPr>
          </a:p>
        </p:txBody>
      </p:sp>
      <p:sp>
        <p:nvSpPr>
          <p:cNvPr id="8" name="Rechteck 5"/>
          <p:cNvSpPr/>
          <p:nvPr/>
        </p:nvSpPr>
        <p:spPr bwMode="gray">
          <a:xfrm>
            <a:off x="468312" y="776614"/>
            <a:ext cx="8149668" cy="5986254"/>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nchorCtr="0">
            <a:spAutoFit/>
          </a:bodyPr>
          <a:lstStyle/>
          <a:p>
            <a:pPr algn="just">
              <a:spcBef>
                <a:spcPts val="1800"/>
              </a:spcBef>
              <a:buClr>
                <a:schemeClr val="accent1"/>
              </a:buClr>
            </a:pPr>
            <a:r>
              <a:rPr lang="en-US" sz="2200" dirty="0" smtClean="0">
                <a:solidFill>
                  <a:schemeClr val="tx1"/>
                </a:solidFill>
              </a:rPr>
              <a:t>Income </a:t>
            </a:r>
            <a:r>
              <a:rPr lang="en-US" sz="2200" dirty="0">
                <a:solidFill>
                  <a:schemeClr val="tx1"/>
                </a:solidFill>
              </a:rPr>
              <a:t>from employment is that person’s gain and profits from that employment.</a:t>
            </a:r>
          </a:p>
          <a:p>
            <a:pPr algn="just">
              <a:spcBef>
                <a:spcPts val="1800"/>
              </a:spcBef>
              <a:buClr>
                <a:schemeClr val="accent1"/>
              </a:buClr>
            </a:pPr>
            <a:r>
              <a:rPr lang="en-US" sz="2200" dirty="0">
                <a:solidFill>
                  <a:schemeClr val="tx1"/>
                </a:solidFill>
              </a:rPr>
              <a:t>Gains and profits from employment include:</a:t>
            </a:r>
          </a:p>
          <a:p>
            <a:pPr marL="182563" indent="-182563" algn="just">
              <a:spcBef>
                <a:spcPts val="1800"/>
              </a:spcBef>
              <a:buClr>
                <a:schemeClr val="accent1"/>
              </a:buClr>
              <a:buFont typeface="Arial" pitchFamily="34" charset="0"/>
              <a:buChar char="»"/>
            </a:pPr>
            <a:r>
              <a:rPr lang="en-US" sz="2200" b="1" dirty="0">
                <a:solidFill>
                  <a:schemeClr val="tx1"/>
                </a:solidFill>
              </a:rPr>
              <a:t>Any allowances, or benefits paid in cash or given in kind </a:t>
            </a:r>
          </a:p>
          <a:p>
            <a:pPr marL="182563" indent="-182563" algn="just">
              <a:spcBef>
                <a:spcPts val="1800"/>
              </a:spcBef>
              <a:buClr>
                <a:schemeClr val="accent1"/>
              </a:buClr>
              <a:buFont typeface="Arial" pitchFamily="34" charset="0"/>
              <a:buChar char="»"/>
            </a:pPr>
            <a:r>
              <a:rPr lang="en-US" sz="2200" b="1" dirty="0">
                <a:solidFill>
                  <a:schemeClr val="tx1"/>
                </a:solidFill>
              </a:rPr>
              <a:t>Paid to or on behalf of, that person from that employment</a:t>
            </a:r>
          </a:p>
          <a:p>
            <a:pPr algn="just">
              <a:spcBef>
                <a:spcPts val="1800"/>
              </a:spcBef>
              <a:buClr>
                <a:schemeClr val="accent1"/>
              </a:buClr>
            </a:pPr>
            <a:r>
              <a:rPr lang="en-US" sz="2200" dirty="0" smtClean="0">
                <a:solidFill>
                  <a:schemeClr val="tx1"/>
                </a:solidFill>
              </a:rPr>
              <a:t>   except </a:t>
            </a:r>
            <a:r>
              <a:rPr lang="en-US" sz="2200" dirty="0">
                <a:solidFill>
                  <a:schemeClr val="tx1"/>
                </a:solidFill>
              </a:rPr>
              <a:t>such employment incomes are specifically exempt from tax by the law</a:t>
            </a:r>
          </a:p>
          <a:p>
            <a:pPr algn="just">
              <a:spcBef>
                <a:spcPts val="1800"/>
              </a:spcBef>
              <a:buClr>
                <a:schemeClr val="accent1"/>
              </a:buClr>
            </a:pPr>
            <a:r>
              <a:rPr lang="en-US" sz="2200" dirty="0">
                <a:solidFill>
                  <a:schemeClr val="tx1"/>
                </a:solidFill>
              </a:rPr>
              <a:t>Gains or profits from employment are treated as accruing in or derived from Ghana to the extent they are attributable to employment exercised in Ghana regardless of place of payment. </a:t>
            </a:r>
          </a:p>
          <a:p>
            <a:pPr algn="just">
              <a:spcBef>
                <a:spcPts val="1800"/>
              </a:spcBef>
              <a:buClr>
                <a:schemeClr val="accent1"/>
              </a:buClr>
            </a:pPr>
            <a:r>
              <a:rPr lang="en-US" sz="2200" dirty="0">
                <a:solidFill>
                  <a:schemeClr val="tx1"/>
                </a:solidFill>
              </a:rPr>
              <a:t>To exercise  employment means to be seen to have taken a position in the employment or hold an office.</a:t>
            </a:r>
          </a:p>
          <a:p>
            <a:pPr marL="182563" indent="-182563" algn="just">
              <a:spcBef>
                <a:spcPts val="1800"/>
              </a:spcBef>
              <a:buClr>
                <a:schemeClr val="accent1"/>
              </a:buClr>
              <a:buFont typeface="Arial" pitchFamily="34" charset="0"/>
              <a:buChar char="»"/>
            </a:pPr>
            <a:endParaRPr lang="en-US" sz="2000" dirty="0">
              <a:solidFill>
                <a:schemeClr val="tx1"/>
              </a:solidFill>
            </a:endParaRPr>
          </a:p>
        </p:txBody>
      </p:sp>
    </p:spTree>
    <p:extLst>
      <p:ext uri="{BB962C8B-B14F-4D97-AF65-F5344CB8AC3E}">
        <p14:creationId xmlns:p14="http://schemas.microsoft.com/office/powerpoint/2010/main" val="79078347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p:cNvSpPr>
            <a:spLocks noGrp="1"/>
          </p:cNvSpPr>
          <p:nvPr>
            <p:ph type="ftr" sz="quarter" idx="11"/>
          </p:nvPr>
        </p:nvSpPr>
        <p:spPr bwMode="gray">
          <a:xfrm>
            <a:off x="5220536" y="6558920"/>
            <a:ext cx="3319820" cy="246221"/>
          </a:xfrm>
        </p:spPr>
        <p:txBody>
          <a:bodyPr/>
          <a:lstStyle/>
          <a:p>
            <a:r>
              <a:rPr lang="en-GB" b="1" smtClean="0"/>
              <a:t>GHANA TAX TRENDS· Abdallah Ali-Nakyea (Director)   12.08.2015 </a:t>
            </a:r>
            <a:endParaRPr lang="en-GB" dirty="0"/>
          </a:p>
        </p:txBody>
      </p:sp>
      <p:sp>
        <p:nvSpPr>
          <p:cNvPr id="5" name="Foliennummernplatzhalter 4"/>
          <p:cNvSpPr>
            <a:spLocks noGrp="1"/>
          </p:cNvSpPr>
          <p:nvPr>
            <p:ph type="sldNum" sz="quarter" idx="12"/>
          </p:nvPr>
        </p:nvSpPr>
        <p:spPr bwMode="gray">
          <a:xfrm>
            <a:off x="8617980" y="6620475"/>
            <a:ext cx="57708" cy="123111"/>
          </a:xfrm>
        </p:spPr>
        <p:txBody>
          <a:bodyPr/>
          <a:lstStyle/>
          <a:p>
            <a:fld id="{05B86B18-2475-4CE0-AB5D-557E749F8469}" type="slidenum">
              <a:rPr lang="en-GB" smtClean="0"/>
              <a:pPr/>
              <a:t>13</a:t>
            </a:fld>
            <a:endParaRPr lang="en-GB"/>
          </a:p>
        </p:txBody>
      </p:sp>
      <p:sp>
        <p:nvSpPr>
          <p:cNvPr id="7" name="Titel 1"/>
          <p:cNvSpPr txBox="1">
            <a:spLocks/>
          </p:cNvSpPr>
          <p:nvPr/>
        </p:nvSpPr>
        <p:spPr bwMode="gray">
          <a:xfrm>
            <a:off x="468312" y="12451"/>
            <a:ext cx="5856287" cy="430887"/>
          </a:xfrm>
          <a:prstGeom prst="rect">
            <a:avLst/>
          </a:prstGeom>
        </p:spPr>
        <p:txBody>
          <a:bodyPr vert="horz" wrap="square" lIns="0" tIns="0" rIns="0" bIns="0" rtlCol="0" anchor="b">
            <a:spAutoFit/>
          </a:bodyPr>
          <a:lstStyle/>
          <a:p>
            <a:pPr lvl="0">
              <a:spcBef>
                <a:spcPct val="0"/>
              </a:spcBef>
              <a:defRPr/>
            </a:pPr>
            <a:r>
              <a:rPr lang="en-GB" sz="1400" b="1" dirty="0"/>
              <a:t/>
            </a:r>
            <a:br>
              <a:rPr lang="en-GB" sz="1400" b="1" dirty="0"/>
            </a:br>
            <a:r>
              <a:rPr lang="en-GB" sz="1400" b="1" dirty="0"/>
              <a:t>NON-TAXABLE </a:t>
            </a:r>
            <a:r>
              <a:rPr lang="en-US" sz="1400" b="1" dirty="0"/>
              <a:t>EMPLOYMENT INCOME</a:t>
            </a:r>
            <a:endParaRPr kumimoji="0" lang="en-GB" sz="1400" i="0" u="none" strike="noStrike" kern="1200" cap="none" spc="0" normalizeH="0" baseline="0" dirty="0" smtClean="0">
              <a:ln>
                <a:noFill/>
              </a:ln>
              <a:effectLst/>
              <a:uLnTx/>
              <a:uFillTx/>
              <a:latin typeface="Arial" pitchFamily="34" charset="0"/>
              <a:ea typeface="+mj-ea"/>
              <a:cs typeface="Arial" pitchFamily="34" charset="0"/>
            </a:endParaRPr>
          </a:p>
        </p:txBody>
      </p:sp>
      <p:sp>
        <p:nvSpPr>
          <p:cNvPr id="8" name="Rechteck 5"/>
          <p:cNvSpPr/>
          <p:nvPr/>
        </p:nvSpPr>
        <p:spPr bwMode="gray">
          <a:xfrm>
            <a:off x="468312" y="626302"/>
            <a:ext cx="8149668" cy="5893921"/>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nchorCtr="0">
            <a:spAutoFit/>
          </a:bodyPr>
          <a:lstStyle/>
          <a:p>
            <a:pPr algn="just">
              <a:spcBef>
                <a:spcPts val="1800"/>
              </a:spcBef>
              <a:buClr>
                <a:schemeClr val="accent1"/>
              </a:buClr>
            </a:pPr>
            <a:r>
              <a:rPr lang="en-US" sz="2000" b="1" dirty="0">
                <a:solidFill>
                  <a:schemeClr val="tx1"/>
                </a:solidFill>
              </a:rPr>
              <a:t>However, the following payments to an employee are not taxable:</a:t>
            </a:r>
          </a:p>
          <a:p>
            <a:pPr marL="182563" indent="-182563" algn="just">
              <a:spcBef>
                <a:spcPts val="1800"/>
              </a:spcBef>
              <a:buClr>
                <a:schemeClr val="accent1"/>
              </a:buClr>
              <a:buFont typeface="Arial" pitchFamily="34" charset="0"/>
              <a:buChar char="»"/>
            </a:pPr>
            <a:r>
              <a:rPr lang="en-US" sz="2000" dirty="0" smtClean="0">
                <a:solidFill>
                  <a:schemeClr val="tx1"/>
                </a:solidFill>
              </a:rPr>
              <a:t>A </a:t>
            </a:r>
            <a:r>
              <a:rPr lang="en-US" sz="2000" dirty="0">
                <a:solidFill>
                  <a:schemeClr val="tx1"/>
                </a:solidFill>
              </a:rPr>
              <a:t>reimbursement or discharge of a person’s dental, medical or health insurance expenses where the benefit is available to all full-time employees on equal terms.</a:t>
            </a:r>
          </a:p>
          <a:p>
            <a:pPr marL="182563" indent="-182563" algn="just">
              <a:spcBef>
                <a:spcPts val="1800"/>
              </a:spcBef>
              <a:buClr>
                <a:schemeClr val="accent1"/>
              </a:buClr>
              <a:buFont typeface="Arial" pitchFamily="34" charset="0"/>
              <a:buChar char="»"/>
            </a:pPr>
            <a:r>
              <a:rPr lang="en-US" sz="2000" dirty="0">
                <a:solidFill>
                  <a:schemeClr val="tx1"/>
                </a:solidFill>
              </a:rPr>
              <a:t>A passage to or from Ghana in respect of that person’s appointment or termination of employment where that person; </a:t>
            </a:r>
          </a:p>
          <a:p>
            <a:pPr marL="639763" lvl="1" indent="-182563" algn="just">
              <a:spcBef>
                <a:spcPts val="1800"/>
              </a:spcBef>
              <a:buClr>
                <a:schemeClr val="accent1"/>
              </a:buClr>
              <a:buFont typeface="Arial" pitchFamily="34" charset="0"/>
              <a:buChar char="»"/>
            </a:pPr>
            <a:r>
              <a:rPr lang="en-US" sz="2000" b="1" dirty="0">
                <a:solidFill>
                  <a:schemeClr val="tx1"/>
                </a:solidFill>
              </a:rPr>
              <a:t>Is recruited or engaged outside Ghana,</a:t>
            </a:r>
          </a:p>
          <a:p>
            <a:pPr marL="639763" lvl="1" indent="-182563" algn="just">
              <a:spcBef>
                <a:spcPts val="1800"/>
              </a:spcBef>
              <a:buClr>
                <a:schemeClr val="accent1"/>
              </a:buClr>
              <a:buFont typeface="Arial" pitchFamily="34" charset="0"/>
              <a:buChar char="»"/>
            </a:pPr>
            <a:r>
              <a:rPr lang="en-US" sz="2000" b="1" dirty="0">
                <a:solidFill>
                  <a:schemeClr val="tx1"/>
                </a:solidFill>
              </a:rPr>
              <a:t>Is in Ghana solely for the purpose of serving the employer, and </a:t>
            </a:r>
          </a:p>
          <a:p>
            <a:pPr marL="639763" lvl="1" indent="-182563" algn="just">
              <a:spcBef>
                <a:spcPts val="1800"/>
              </a:spcBef>
              <a:buClr>
                <a:schemeClr val="accent1"/>
              </a:buClr>
              <a:buFont typeface="Arial" pitchFamily="34" charset="0"/>
              <a:buChar char="»"/>
            </a:pPr>
            <a:r>
              <a:rPr lang="en-US" sz="2000" b="1" dirty="0">
                <a:solidFill>
                  <a:schemeClr val="tx1"/>
                </a:solidFill>
              </a:rPr>
              <a:t>Is not a resident of Ghana.</a:t>
            </a:r>
          </a:p>
          <a:p>
            <a:pPr marL="182563" indent="-182563" algn="just">
              <a:spcBef>
                <a:spcPts val="1800"/>
              </a:spcBef>
              <a:buClr>
                <a:schemeClr val="accent1"/>
              </a:buClr>
              <a:buFont typeface="Arial" pitchFamily="34" charset="0"/>
              <a:buChar char="»"/>
            </a:pPr>
            <a:r>
              <a:rPr lang="en-US" sz="2000" dirty="0" smtClean="0">
                <a:solidFill>
                  <a:schemeClr val="tx1"/>
                </a:solidFill>
              </a:rPr>
              <a:t>Any </a:t>
            </a:r>
            <a:r>
              <a:rPr lang="en-US" sz="2000" dirty="0">
                <a:solidFill>
                  <a:schemeClr val="tx1"/>
                </a:solidFill>
              </a:rPr>
              <a:t>provision of accommodation by an employer carrying on a timber, mining, building, construction or farming business to that person at any place or site where the field operation of the business is carried on;</a:t>
            </a:r>
          </a:p>
          <a:p>
            <a:pPr marL="182563" indent="-182563" algn="just">
              <a:spcBef>
                <a:spcPts val="1800"/>
              </a:spcBef>
              <a:buClr>
                <a:schemeClr val="accent1"/>
              </a:buClr>
              <a:buFont typeface="Arial" pitchFamily="34" charset="0"/>
              <a:buChar char="»"/>
            </a:pPr>
            <a:endParaRPr lang="en-US" dirty="0" err="1">
              <a:solidFill>
                <a:schemeClr val="tx1"/>
              </a:solidFill>
            </a:endParaRPr>
          </a:p>
        </p:txBody>
      </p:sp>
    </p:spTree>
    <p:extLst>
      <p:ext uri="{BB962C8B-B14F-4D97-AF65-F5344CB8AC3E}">
        <p14:creationId xmlns:p14="http://schemas.microsoft.com/office/powerpoint/2010/main" val="302128273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p:cNvSpPr>
            <a:spLocks noGrp="1"/>
          </p:cNvSpPr>
          <p:nvPr>
            <p:ph type="ftr" sz="quarter" idx="11"/>
          </p:nvPr>
        </p:nvSpPr>
        <p:spPr bwMode="gray">
          <a:xfrm>
            <a:off x="5220536" y="6558920"/>
            <a:ext cx="3319820" cy="246221"/>
          </a:xfrm>
        </p:spPr>
        <p:txBody>
          <a:bodyPr/>
          <a:lstStyle/>
          <a:p>
            <a:r>
              <a:rPr lang="en-GB" b="1" smtClean="0"/>
              <a:t>GHANA TAX TRENDS· Abdallah Ali-Nakyea (Director)   12.08.2015 </a:t>
            </a:r>
            <a:endParaRPr lang="en-GB" dirty="0"/>
          </a:p>
        </p:txBody>
      </p:sp>
      <p:sp>
        <p:nvSpPr>
          <p:cNvPr id="5" name="Foliennummernplatzhalter 4"/>
          <p:cNvSpPr>
            <a:spLocks noGrp="1"/>
          </p:cNvSpPr>
          <p:nvPr>
            <p:ph type="sldNum" sz="quarter" idx="12"/>
          </p:nvPr>
        </p:nvSpPr>
        <p:spPr bwMode="gray">
          <a:xfrm>
            <a:off x="8617980" y="6620475"/>
            <a:ext cx="57708" cy="123111"/>
          </a:xfrm>
        </p:spPr>
        <p:txBody>
          <a:bodyPr/>
          <a:lstStyle/>
          <a:p>
            <a:fld id="{05B86B18-2475-4CE0-AB5D-557E749F8469}" type="slidenum">
              <a:rPr lang="en-GB" smtClean="0"/>
              <a:pPr/>
              <a:t>14</a:t>
            </a:fld>
            <a:endParaRPr lang="en-GB"/>
          </a:p>
        </p:txBody>
      </p:sp>
      <p:sp>
        <p:nvSpPr>
          <p:cNvPr id="7" name="Titel 1"/>
          <p:cNvSpPr txBox="1">
            <a:spLocks/>
          </p:cNvSpPr>
          <p:nvPr/>
        </p:nvSpPr>
        <p:spPr bwMode="gray">
          <a:xfrm>
            <a:off x="468312" y="227894"/>
            <a:ext cx="5856287" cy="215444"/>
          </a:xfrm>
          <a:prstGeom prst="rect">
            <a:avLst/>
          </a:prstGeom>
        </p:spPr>
        <p:txBody>
          <a:bodyPr vert="horz" wrap="square" lIns="0" tIns="0" rIns="0" bIns="0" rtlCol="0" anchor="b">
            <a:spAutoFit/>
          </a:bodyPr>
          <a:lstStyle/>
          <a:p>
            <a:pPr lvl="0">
              <a:spcBef>
                <a:spcPct val="0"/>
              </a:spcBef>
              <a:defRPr/>
            </a:pPr>
            <a:r>
              <a:rPr lang="en-GB" sz="1400" b="1" dirty="0"/>
              <a:t>NON-TAXABLE </a:t>
            </a:r>
            <a:r>
              <a:rPr lang="en-US" sz="1400" b="1" dirty="0"/>
              <a:t>EMPLOYMENT </a:t>
            </a:r>
            <a:r>
              <a:rPr lang="en-US" sz="1400" b="1" dirty="0" smtClean="0"/>
              <a:t>INCOME CONT’D</a:t>
            </a:r>
            <a:endParaRPr kumimoji="0" lang="en-GB" sz="1400" i="0" u="none" strike="noStrike" kern="1200" cap="none" spc="0" normalizeH="0" baseline="0" dirty="0" smtClean="0">
              <a:ln>
                <a:noFill/>
              </a:ln>
              <a:effectLst/>
              <a:uLnTx/>
              <a:uFillTx/>
              <a:latin typeface="Arial" pitchFamily="34" charset="0"/>
              <a:ea typeface="+mj-ea"/>
              <a:cs typeface="Arial" pitchFamily="34" charset="0"/>
            </a:endParaRPr>
          </a:p>
        </p:txBody>
      </p:sp>
      <p:sp>
        <p:nvSpPr>
          <p:cNvPr id="8" name="Rechteck 5"/>
          <p:cNvSpPr/>
          <p:nvPr/>
        </p:nvSpPr>
        <p:spPr bwMode="gray">
          <a:xfrm>
            <a:off x="601249" y="576197"/>
            <a:ext cx="8016731" cy="6124754"/>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nchorCtr="0">
            <a:spAutoFit/>
          </a:bodyPr>
          <a:lstStyle/>
          <a:p>
            <a:pPr marL="182563" indent="-182563" algn="just">
              <a:spcBef>
                <a:spcPts val="1800"/>
              </a:spcBef>
              <a:buClr>
                <a:schemeClr val="accent1"/>
              </a:buClr>
              <a:buFont typeface="Arial" pitchFamily="34" charset="0"/>
              <a:buChar char="»"/>
            </a:pPr>
            <a:r>
              <a:rPr lang="en-US" sz="2000" dirty="0" smtClean="0">
                <a:solidFill>
                  <a:schemeClr val="tx1"/>
                </a:solidFill>
              </a:rPr>
              <a:t>A </a:t>
            </a:r>
            <a:r>
              <a:rPr lang="en-US" sz="2000" dirty="0">
                <a:solidFill>
                  <a:schemeClr val="tx1"/>
                </a:solidFill>
              </a:rPr>
              <a:t>discharge or reimbursement by an employer of an expenditure incurred by that person on behalf of the employer that serves the proper business purposes of the employer</a:t>
            </a:r>
            <a:r>
              <a:rPr lang="en-US" sz="2000" dirty="0" smtClean="0">
                <a:solidFill>
                  <a:schemeClr val="tx1"/>
                </a:solidFill>
              </a:rPr>
              <a:t>;</a:t>
            </a:r>
          </a:p>
          <a:p>
            <a:pPr marL="182563" indent="-182563" algn="just">
              <a:spcBef>
                <a:spcPts val="1800"/>
              </a:spcBef>
              <a:buClr>
                <a:schemeClr val="accent1"/>
              </a:buClr>
              <a:buFont typeface="Arial" pitchFamily="34" charset="0"/>
              <a:buChar char="»"/>
            </a:pPr>
            <a:r>
              <a:rPr lang="en-US" sz="2000" dirty="0">
                <a:solidFill>
                  <a:schemeClr val="tx1"/>
                </a:solidFill>
              </a:rPr>
              <a:t>Accommodation provided by employer to employee in mining, farming, timber, building or construction enterprise at a place or site where the field operation of the business is carried out.</a:t>
            </a:r>
          </a:p>
          <a:p>
            <a:pPr marL="182563" indent="-182563" algn="just">
              <a:spcBef>
                <a:spcPts val="1800"/>
              </a:spcBef>
              <a:buClr>
                <a:schemeClr val="accent1"/>
              </a:buClr>
              <a:buFont typeface="Arial" pitchFamily="34" charset="0"/>
              <a:buChar char="»"/>
            </a:pPr>
            <a:r>
              <a:rPr lang="en-US" sz="2000" dirty="0">
                <a:solidFill>
                  <a:schemeClr val="tx1"/>
                </a:solidFill>
              </a:rPr>
              <a:t>A severance pay. This is determined by the following indicators:</a:t>
            </a:r>
          </a:p>
          <a:p>
            <a:pPr marL="639763" lvl="1" indent="-182563" algn="just">
              <a:spcBef>
                <a:spcPts val="1200"/>
              </a:spcBef>
              <a:buClr>
                <a:schemeClr val="accent1"/>
              </a:buClr>
              <a:buFont typeface="Arial" pitchFamily="34" charset="0"/>
              <a:buChar char="»"/>
            </a:pPr>
            <a:r>
              <a:rPr lang="en-US" sz="2000" b="1" dirty="0">
                <a:solidFill>
                  <a:schemeClr val="tx1"/>
                </a:solidFill>
              </a:rPr>
              <a:t>Closure of business</a:t>
            </a:r>
          </a:p>
          <a:p>
            <a:pPr marL="639763" lvl="1" indent="-182563" algn="just">
              <a:spcBef>
                <a:spcPts val="1200"/>
              </a:spcBef>
              <a:buClr>
                <a:schemeClr val="accent1"/>
              </a:buClr>
              <a:buFont typeface="Arial" pitchFamily="34" charset="0"/>
              <a:buChar char="»"/>
            </a:pPr>
            <a:r>
              <a:rPr lang="en-US" sz="2000" b="1" dirty="0">
                <a:solidFill>
                  <a:schemeClr val="tx1"/>
                </a:solidFill>
              </a:rPr>
              <a:t>Liquidation of Company</a:t>
            </a:r>
          </a:p>
          <a:p>
            <a:pPr marL="639763" lvl="1" indent="-182563" algn="just">
              <a:spcBef>
                <a:spcPts val="1200"/>
              </a:spcBef>
              <a:buClr>
                <a:schemeClr val="accent1"/>
              </a:buClr>
              <a:buFont typeface="Arial" pitchFamily="34" charset="0"/>
              <a:buChar char="»"/>
            </a:pPr>
            <a:r>
              <a:rPr lang="en-US" sz="2000" b="1" dirty="0">
                <a:solidFill>
                  <a:schemeClr val="tx1"/>
                </a:solidFill>
              </a:rPr>
              <a:t>Merger or amalgamation with another Company</a:t>
            </a:r>
          </a:p>
          <a:p>
            <a:pPr marL="639763" lvl="1" indent="-182563" algn="just">
              <a:spcBef>
                <a:spcPts val="1200"/>
              </a:spcBef>
              <a:buClr>
                <a:schemeClr val="accent1"/>
              </a:buClr>
              <a:buFont typeface="Arial" pitchFamily="34" charset="0"/>
              <a:buChar char="»"/>
            </a:pPr>
            <a:r>
              <a:rPr lang="en-US" sz="2000" b="1" dirty="0" smtClean="0">
                <a:solidFill>
                  <a:schemeClr val="tx1"/>
                </a:solidFill>
              </a:rPr>
              <a:t>Re-organization </a:t>
            </a:r>
            <a:r>
              <a:rPr lang="en-US" sz="2000" b="1" dirty="0">
                <a:solidFill>
                  <a:schemeClr val="tx1"/>
                </a:solidFill>
              </a:rPr>
              <a:t>such as reduction of share capital or transfer of business to a new company. </a:t>
            </a:r>
          </a:p>
          <a:p>
            <a:pPr marL="182563" indent="-182563" algn="just">
              <a:spcBef>
                <a:spcPts val="1800"/>
              </a:spcBef>
              <a:buClr>
                <a:schemeClr val="accent1"/>
              </a:buClr>
              <a:buFont typeface="Arial" pitchFamily="34" charset="0"/>
              <a:buChar char="»"/>
            </a:pPr>
            <a:r>
              <a:rPr lang="en-US" sz="2000" dirty="0">
                <a:solidFill>
                  <a:schemeClr val="tx1"/>
                </a:solidFill>
              </a:rPr>
              <a:t>A night duty allowance paid to a night shift employee where the amount does not exceed 50% of his basic monthly salary</a:t>
            </a:r>
          </a:p>
          <a:p>
            <a:pPr marL="182563" indent="-182563" algn="just">
              <a:spcBef>
                <a:spcPts val="1800"/>
              </a:spcBef>
              <a:buClr>
                <a:schemeClr val="accent1"/>
              </a:buClr>
              <a:buFont typeface="Arial" pitchFamily="34" charset="0"/>
              <a:buChar char="»"/>
            </a:pPr>
            <a:endParaRPr lang="en-US" dirty="0" err="1">
              <a:solidFill>
                <a:schemeClr val="tx1"/>
              </a:solidFill>
            </a:endParaRPr>
          </a:p>
        </p:txBody>
      </p:sp>
    </p:spTree>
    <p:extLst>
      <p:ext uri="{BB962C8B-B14F-4D97-AF65-F5344CB8AC3E}">
        <p14:creationId xmlns:p14="http://schemas.microsoft.com/office/powerpoint/2010/main" val="290006291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p:cNvSpPr>
            <a:spLocks noGrp="1"/>
          </p:cNvSpPr>
          <p:nvPr>
            <p:ph type="ftr" sz="quarter" idx="11"/>
          </p:nvPr>
        </p:nvSpPr>
        <p:spPr bwMode="gray">
          <a:xfrm>
            <a:off x="5220536" y="6558920"/>
            <a:ext cx="3319820" cy="246221"/>
          </a:xfrm>
        </p:spPr>
        <p:txBody>
          <a:bodyPr/>
          <a:lstStyle/>
          <a:p>
            <a:r>
              <a:rPr lang="en-GB" b="1" smtClean="0"/>
              <a:t>GHANA TAX TRENDS· Abdallah Ali-Nakyea (Director)   8.06.2015 </a:t>
            </a:r>
            <a:endParaRPr lang="en-GB" dirty="0"/>
          </a:p>
        </p:txBody>
      </p:sp>
      <p:sp>
        <p:nvSpPr>
          <p:cNvPr id="5" name="Foliennummernplatzhalter 4"/>
          <p:cNvSpPr>
            <a:spLocks noGrp="1"/>
          </p:cNvSpPr>
          <p:nvPr>
            <p:ph type="sldNum" sz="quarter" idx="12"/>
          </p:nvPr>
        </p:nvSpPr>
        <p:spPr bwMode="gray">
          <a:xfrm>
            <a:off x="8617980" y="6620475"/>
            <a:ext cx="57708" cy="123111"/>
          </a:xfrm>
        </p:spPr>
        <p:txBody>
          <a:bodyPr/>
          <a:lstStyle/>
          <a:p>
            <a:fld id="{05B86B18-2475-4CE0-AB5D-557E749F8469}" type="slidenum">
              <a:rPr lang="en-GB" smtClean="0"/>
              <a:pPr/>
              <a:t>15</a:t>
            </a:fld>
            <a:endParaRPr lang="en-GB" dirty="0"/>
          </a:p>
        </p:txBody>
      </p:sp>
      <p:sp>
        <p:nvSpPr>
          <p:cNvPr id="7" name="Titel 1"/>
          <p:cNvSpPr txBox="1">
            <a:spLocks/>
          </p:cNvSpPr>
          <p:nvPr/>
        </p:nvSpPr>
        <p:spPr bwMode="gray">
          <a:xfrm>
            <a:off x="468312" y="227894"/>
            <a:ext cx="5856287" cy="215444"/>
          </a:xfrm>
          <a:prstGeom prst="rect">
            <a:avLst/>
          </a:prstGeom>
        </p:spPr>
        <p:txBody>
          <a:bodyPr vert="horz" wrap="square" lIns="0" tIns="0" rIns="0" bIns="0" rtlCol="0" anchor="b">
            <a:spAutoFit/>
          </a:bodyPr>
          <a:lstStyle/>
          <a:p>
            <a:pPr lvl="0">
              <a:spcBef>
                <a:spcPct val="0"/>
              </a:spcBef>
              <a:defRPr/>
            </a:pPr>
            <a:r>
              <a:rPr lang="en-US" sz="1400" b="1" dirty="0"/>
              <a:t>TAXATION OF OVERTIME &amp; BONUS PAYMENT</a:t>
            </a:r>
            <a:endParaRPr kumimoji="0" lang="en-GB" sz="1400" i="0" u="none" strike="noStrike" kern="1200" cap="none" spc="0" normalizeH="0" baseline="0" dirty="0" smtClean="0">
              <a:ln>
                <a:noFill/>
              </a:ln>
              <a:effectLst/>
              <a:uLnTx/>
              <a:uFillTx/>
              <a:latin typeface="Arial" pitchFamily="34" charset="0"/>
              <a:ea typeface="+mj-ea"/>
              <a:cs typeface="Arial" pitchFamily="34" charset="0"/>
            </a:endParaRPr>
          </a:p>
        </p:txBody>
      </p:sp>
      <p:sp>
        <p:nvSpPr>
          <p:cNvPr id="8" name="Rechteck 5"/>
          <p:cNvSpPr/>
          <p:nvPr/>
        </p:nvSpPr>
        <p:spPr bwMode="gray">
          <a:xfrm>
            <a:off x="468312" y="1249680"/>
            <a:ext cx="8149668" cy="5493812"/>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nchorCtr="0">
            <a:spAutoFit/>
          </a:bodyPr>
          <a:lstStyle/>
          <a:p>
            <a:pPr algn="just">
              <a:spcBef>
                <a:spcPts val="1800"/>
              </a:spcBef>
              <a:buClr>
                <a:schemeClr val="accent1"/>
              </a:buClr>
            </a:pPr>
            <a:r>
              <a:rPr lang="en-US" sz="2400" dirty="0" smtClean="0">
                <a:solidFill>
                  <a:schemeClr val="tx1"/>
                </a:solidFill>
              </a:rPr>
              <a:t>Where </a:t>
            </a:r>
            <a:r>
              <a:rPr lang="en-US" sz="2400" dirty="0">
                <a:solidFill>
                  <a:schemeClr val="tx1"/>
                </a:solidFill>
              </a:rPr>
              <a:t>an employer makes a payment during a year of assessment to a </a:t>
            </a:r>
            <a:r>
              <a:rPr lang="en-US" sz="2400" b="1" u="sng" dirty="0">
                <a:solidFill>
                  <a:schemeClr val="tx1"/>
                </a:solidFill>
              </a:rPr>
              <a:t>qualifying junior employee </a:t>
            </a:r>
            <a:r>
              <a:rPr lang="en-US" sz="2400" dirty="0">
                <a:solidFill>
                  <a:schemeClr val="tx1"/>
                </a:solidFill>
              </a:rPr>
              <a:t>for overtime work by that employee, and the payment for the overtime work to that employee</a:t>
            </a:r>
            <a:r>
              <a:rPr lang="en-US" sz="2400" dirty="0" smtClean="0">
                <a:solidFill>
                  <a:schemeClr val="tx1"/>
                </a:solidFill>
              </a:rPr>
              <a:t>:</a:t>
            </a:r>
          </a:p>
          <a:p>
            <a:pPr marL="182563" indent="-182563" algn="just">
              <a:spcBef>
                <a:spcPts val="600"/>
              </a:spcBef>
              <a:buClr>
                <a:schemeClr val="accent1"/>
              </a:buClr>
              <a:buFont typeface="Arial" pitchFamily="34" charset="0"/>
              <a:buChar char="»"/>
            </a:pPr>
            <a:r>
              <a:rPr lang="en-US" sz="2000" b="1" dirty="0" smtClean="0">
                <a:solidFill>
                  <a:schemeClr val="tx1"/>
                </a:solidFill>
              </a:rPr>
              <a:t>is </a:t>
            </a:r>
            <a:r>
              <a:rPr lang="en-US" sz="2000" b="1" dirty="0">
                <a:solidFill>
                  <a:schemeClr val="tx1"/>
                </a:solidFill>
              </a:rPr>
              <a:t>up 50% of the basic salary of the employee for the month, </a:t>
            </a:r>
            <a:r>
              <a:rPr lang="en-US" sz="2000" b="1" i="1" u="sng" dirty="0">
                <a:solidFill>
                  <a:schemeClr val="tx1"/>
                </a:solidFill>
              </a:rPr>
              <a:t>the employer shall withhold tax at the rate of 5% from the payment</a:t>
            </a:r>
            <a:r>
              <a:rPr lang="en-US" sz="2000" b="1" dirty="0" smtClean="0">
                <a:solidFill>
                  <a:schemeClr val="tx1"/>
                </a:solidFill>
              </a:rPr>
              <a:t>.</a:t>
            </a:r>
          </a:p>
          <a:p>
            <a:pPr algn="just">
              <a:spcBef>
                <a:spcPts val="600"/>
              </a:spcBef>
              <a:buClr>
                <a:schemeClr val="accent1"/>
              </a:buClr>
            </a:pPr>
            <a:endParaRPr lang="en-US" sz="2000" b="1" dirty="0">
              <a:solidFill>
                <a:schemeClr val="tx1"/>
              </a:solidFill>
            </a:endParaRPr>
          </a:p>
          <a:p>
            <a:pPr marL="182563" indent="-182563" algn="just">
              <a:spcBef>
                <a:spcPts val="600"/>
              </a:spcBef>
              <a:buClr>
                <a:schemeClr val="accent1"/>
              </a:buClr>
              <a:buFont typeface="Arial" pitchFamily="34" charset="0"/>
              <a:buChar char="»"/>
            </a:pPr>
            <a:r>
              <a:rPr lang="en-US" sz="2000" b="1" dirty="0">
                <a:solidFill>
                  <a:schemeClr val="tx1"/>
                </a:solidFill>
              </a:rPr>
              <a:t>is more than 50% of the basic salary of the employee for the month, </a:t>
            </a:r>
            <a:r>
              <a:rPr lang="en-US" sz="2000" b="1" i="1" u="sng" dirty="0">
                <a:solidFill>
                  <a:schemeClr val="tx1"/>
                </a:solidFill>
              </a:rPr>
              <a:t>the employer shall withhold tax at the rate of 10% from the payment</a:t>
            </a:r>
            <a:r>
              <a:rPr lang="en-US" sz="2000" b="1" dirty="0">
                <a:solidFill>
                  <a:schemeClr val="tx1"/>
                </a:solidFill>
              </a:rPr>
              <a:t>.</a:t>
            </a:r>
          </a:p>
          <a:p>
            <a:pPr algn="just">
              <a:spcBef>
                <a:spcPts val="1800"/>
              </a:spcBef>
              <a:buClr>
                <a:schemeClr val="accent1"/>
              </a:buClr>
            </a:pPr>
            <a:r>
              <a:rPr lang="en-US" sz="2400" dirty="0">
                <a:solidFill>
                  <a:schemeClr val="tx1"/>
                </a:solidFill>
              </a:rPr>
              <a:t>A qualifying junior employee is a junior staff member whose qualifying employment income from the employment for the year does not exceed GHc9,600.00</a:t>
            </a:r>
          </a:p>
          <a:p>
            <a:pPr algn="just">
              <a:spcBef>
                <a:spcPts val="1800"/>
              </a:spcBef>
              <a:buClr>
                <a:schemeClr val="accent1"/>
              </a:buClr>
            </a:pPr>
            <a:r>
              <a:rPr lang="en-US" sz="2400" dirty="0" smtClean="0">
                <a:solidFill>
                  <a:schemeClr val="tx1"/>
                </a:solidFill>
              </a:rPr>
              <a:t>.</a:t>
            </a:r>
            <a:endParaRPr lang="en-US" sz="2400" dirty="0">
              <a:solidFill>
                <a:schemeClr val="tx1"/>
              </a:solidFill>
            </a:endParaRPr>
          </a:p>
        </p:txBody>
      </p:sp>
      <p:sp>
        <p:nvSpPr>
          <p:cNvPr id="2" name="TextBox 1"/>
          <p:cNvSpPr txBox="1"/>
          <p:nvPr/>
        </p:nvSpPr>
        <p:spPr>
          <a:xfrm>
            <a:off x="468312" y="794712"/>
            <a:ext cx="8325168" cy="461665"/>
          </a:xfrm>
          <a:prstGeom prst="rect">
            <a:avLst/>
          </a:prstGeom>
          <a:noFill/>
        </p:spPr>
        <p:txBody>
          <a:bodyPr wrap="square" rtlCol="0">
            <a:spAutoFit/>
          </a:bodyPr>
          <a:lstStyle/>
          <a:p>
            <a:r>
              <a:rPr lang="en-US" sz="2400" b="1" u="sng" dirty="0" smtClean="0"/>
              <a:t>OVERTIME PAYMENT</a:t>
            </a:r>
            <a:endParaRPr lang="en-US" sz="2400" b="1" u="sng" dirty="0"/>
          </a:p>
        </p:txBody>
      </p:sp>
    </p:spTree>
    <p:extLst>
      <p:ext uri="{BB962C8B-B14F-4D97-AF65-F5344CB8AC3E}">
        <p14:creationId xmlns:p14="http://schemas.microsoft.com/office/powerpoint/2010/main" val="336583409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p:cNvSpPr>
            <a:spLocks noGrp="1"/>
          </p:cNvSpPr>
          <p:nvPr>
            <p:ph type="ftr" sz="quarter" idx="11"/>
          </p:nvPr>
        </p:nvSpPr>
        <p:spPr bwMode="gray">
          <a:xfrm>
            <a:off x="5220536" y="6558920"/>
            <a:ext cx="3319820" cy="246221"/>
          </a:xfrm>
        </p:spPr>
        <p:txBody>
          <a:bodyPr/>
          <a:lstStyle/>
          <a:p>
            <a:r>
              <a:rPr lang="en-GB" b="1" smtClean="0"/>
              <a:t>GHANA TAX TRENDS· Abdallah Ali-Nakyea (Director)   8.06.2015 </a:t>
            </a:r>
            <a:endParaRPr lang="en-GB" dirty="0"/>
          </a:p>
        </p:txBody>
      </p:sp>
      <p:sp>
        <p:nvSpPr>
          <p:cNvPr id="5" name="Foliennummernplatzhalter 4"/>
          <p:cNvSpPr>
            <a:spLocks noGrp="1"/>
          </p:cNvSpPr>
          <p:nvPr>
            <p:ph type="sldNum" sz="quarter" idx="12"/>
          </p:nvPr>
        </p:nvSpPr>
        <p:spPr bwMode="gray">
          <a:xfrm>
            <a:off x="8617980" y="6620475"/>
            <a:ext cx="57708" cy="123111"/>
          </a:xfrm>
        </p:spPr>
        <p:txBody>
          <a:bodyPr/>
          <a:lstStyle/>
          <a:p>
            <a:fld id="{05B86B18-2475-4CE0-AB5D-557E749F8469}" type="slidenum">
              <a:rPr lang="en-GB" smtClean="0"/>
              <a:pPr/>
              <a:t>16</a:t>
            </a:fld>
            <a:endParaRPr lang="en-GB" dirty="0"/>
          </a:p>
        </p:txBody>
      </p:sp>
      <p:sp>
        <p:nvSpPr>
          <p:cNvPr id="7" name="Titel 1"/>
          <p:cNvSpPr txBox="1">
            <a:spLocks/>
          </p:cNvSpPr>
          <p:nvPr/>
        </p:nvSpPr>
        <p:spPr bwMode="gray">
          <a:xfrm>
            <a:off x="468312" y="227894"/>
            <a:ext cx="5856287" cy="215444"/>
          </a:xfrm>
          <a:prstGeom prst="rect">
            <a:avLst/>
          </a:prstGeom>
        </p:spPr>
        <p:txBody>
          <a:bodyPr vert="horz" wrap="square" lIns="0" tIns="0" rIns="0" bIns="0" rtlCol="0" anchor="b">
            <a:spAutoFit/>
          </a:bodyPr>
          <a:lstStyle/>
          <a:p>
            <a:pPr lvl="0">
              <a:spcBef>
                <a:spcPct val="0"/>
              </a:spcBef>
              <a:defRPr/>
            </a:pPr>
            <a:r>
              <a:rPr lang="en-US" sz="1400" b="1" dirty="0"/>
              <a:t>TAXATION OF OVERTIME &amp; BONUS </a:t>
            </a:r>
            <a:r>
              <a:rPr lang="en-US" sz="1400" b="1" dirty="0" smtClean="0"/>
              <a:t>PAYMENT CONT’D</a:t>
            </a:r>
            <a:endParaRPr kumimoji="0" lang="en-GB" sz="1400" i="0" u="none" strike="noStrike" kern="1200" cap="none" spc="0" normalizeH="0" baseline="0" dirty="0" smtClean="0">
              <a:ln>
                <a:noFill/>
              </a:ln>
              <a:effectLst/>
              <a:uLnTx/>
              <a:uFillTx/>
              <a:latin typeface="Arial" pitchFamily="34" charset="0"/>
              <a:ea typeface="+mj-ea"/>
              <a:cs typeface="Arial" pitchFamily="34" charset="0"/>
            </a:endParaRPr>
          </a:p>
        </p:txBody>
      </p:sp>
      <p:sp>
        <p:nvSpPr>
          <p:cNvPr id="8" name="Rechteck 5"/>
          <p:cNvSpPr/>
          <p:nvPr/>
        </p:nvSpPr>
        <p:spPr bwMode="gray">
          <a:xfrm>
            <a:off x="468312" y="1249680"/>
            <a:ext cx="8149668" cy="5863144"/>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nchorCtr="0">
            <a:spAutoFit/>
          </a:bodyPr>
          <a:lstStyle/>
          <a:p>
            <a:pPr algn="just">
              <a:spcBef>
                <a:spcPts val="1800"/>
              </a:spcBef>
              <a:buClr>
                <a:schemeClr val="accent1"/>
              </a:buClr>
            </a:pPr>
            <a:r>
              <a:rPr lang="en-US" sz="2400" dirty="0">
                <a:solidFill>
                  <a:schemeClr val="tx1"/>
                </a:solidFill>
              </a:rPr>
              <a:t>Where an employer pays a bonus to </a:t>
            </a:r>
            <a:r>
              <a:rPr lang="en-US" sz="2400" b="1" u="sng" dirty="0">
                <a:solidFill>
                  <a:schemeClr val="tx1"/>
                </a:solidFill>
              </a:rPr>
              <a:t>an employee </a:t>
            </a:r>
            <a:r>
              <a:rPr lang="en-US" sz="2400" dirty="0">
                <a:solidFill>
                  <a:schemeClr val="tx1"/>
                </a:solidFill>
              </a:rPr>
              <a:t>during a year of assessment and the sum of the payment and other bonuses paid by the employer to the employee during the year:</a:t>
            </a:r>
          </a:p>
          <a:p>
            <a:pPr marL="182563" indent="-182563" algn="just">
              <a:spcBef>
                <a:spcPts val="600"/>
              </a:spcBef>
              <a:buClr>
                <a:schemeClr val="accent1"/>
              </a:buClr>
              <a:buFont typeface="Arial" pitchFamily="34" charset="0"/>
              <a:buChar char="»"/>
            </a:pPr>
            <a:r>
              <a:rPr lang="en-US" sz="2000" b="1" dirty="0">
                <a:solidFill>
                  <a:schemeClr val="tx1"/>
                </a:solidFill>
              </a:rPr>
              <a:t>does not exceed 15% of the annual basic salary of the employee, </a:t>
            </a:r>
            <a:r>
              <a:rPr lang="en-US" sz="2000" b="1" i="1" u="sng" dirty="0">
                <a:solidFill>
                  <a:schemeClr val="tx1"/>
                </a:solidFill>
              </a:rPr>
              <a:t>the employer shall withhold tax from the gross amount of the payment at the rate of 5%</a:t>
            </a:r>
            <a:r>
              <a:rPr lang="en-US" sz="2000" b="1" dirty="0">
                <a:solidFill>
                  <a:schemeClr val="tx1"/>
                </a:solidFill>
              </a:rPr>
              <a:t>.</a:t>
            </a:r>
          </a:p>
          <a:p>
            <a:pPr algn="just">
              <a:spcBef>
                <a:spcPts val="600"/>
              </a:spcBef>
              <a:buClr>
                <a:schemeClr val="accent1"/>
              </a:buClr>
            </a:pPr>
            <a:endParaRPr lang="en-US" sz="2000" b="1" dirty="0">
              <a:solidFill>
                <a:schemeClr val="tx1"/>
              </a:solidFill>
            </a:endParaRPr>
          </a:p>
          <a:p>
            <a:pPr marL="182563" indent="-182563" algn="just">
              <a:spcBef>
                <a:spcPts val="600"/>
              </a:spcBef>
              <a:buClr>
                <a:schemeClr val="accent1"/>
              </a:buClr>
              <a:buFont typeface="Arial" pitchFamily="34" charset="0"/>
              <a:buChar char="»"/>
            </a:pPr>
            <a:r>
              <a:rPr lang="en-US" sz="2000" b="1" dirty="0">
                <a:solidFill>
                  <a:schemeClr val="tx1"/>
                </a:solidFill>
              </a:rPr>
              <a:t>exceeds 15% of the annual basic salary of the employee, </a:t>
            </a:r>
            <a:r>
              <a:rPr lang="en-US" sz="2000" b="1" i="1" u="sng" dirty="0">
                <a:solidFill>
                  <a:schemeClr val="tx1"/>
                </a:solidFill>
              </a:rPr>
              <a:t>the employer shall</a:t>
            </a:r>
            <a:r>
              <a:rPr lang="en-US" sz="2000" b="1" dirty="0">
                <a:solidFill>
                  <a:schemeClr val="tx1"/>
                </a:solidFill>
              </a:rPr>
              <a:t>:</a:t>
            </a:r>
          </a:p>
          <a:p>
            <a:pPr algn="just">
              <a:spcBef>
                <a:spcPts val="1800"/>
              </a:spcBef>
              <a:buClr>
                <a:schemeClr val="accent1"/>
              </a:buClr>
            </a:pPr>
            <a:r>
              <a:rPr lang="en-US" sz="2400" dirty="0">
                <a:solidFill>
                  <a:schemeClr val="tx1"/>
                </a:solidFill>
              </a:rPr>
              <a:t>add any excess above the 15% payment to the employment income of the employee for the year, and withhold tax from the payment in accordance with the income tax rates for resident individuals.</a:t>
            </a:r>
          </a:p>
          <a:p>
            <a:pPr algn="just">
              <a:spcBef>
                <a:spcPts val="1800"/>
              </a:spcBef>
              <a:buClr>
                <a:schemeClr val="accent1"/>
              </a:buClr>
            </a:pPr>
            <a:r>
              <a:rPr lang="en-US" sz="2400" dirty="0" smtClean="0">
                <a:solidFill>
                  <a:schemeClr val="tx1"/>
                </a:solidFill>
              </a:rPr>
              <a:t>.</a:t>
            </a:r>
            <a:endParaRPr lang="en-US" sz="2400" dirty="0">
              <a:solidFill>
                <a:schemeClr val="tx1"/>
              </a:solidFill>
            </a:endParaRPr>
          </a:p>
        </p:txBody>
      </p:sp>
      <p:sp>
        <p:nvSpPr>
          <p:cNvPr id="2" name="TextBox 1"/>
          <p:cNvSpPr txBox="1"/>
          <p:nvPr/>
        </p:nvSpPr>
        <p:spPr>
          <a:xfrm>
            <a:off x="468312" y="794712"/>
            <a:ext cx="8325168" cy="461665"/>
          </a:xfrm>
          <a:prstGeom prst="rect">
            <a:avLst/>
          </a:prstGeom>
          <a:noFill/>
        </p:spPr>
        <p:txBody>
          <a:bodyPr wrap="square" rtlCol="0">
            <a:spAutoFit/>
          </a:bodyPr>
          <a:lstStyle/>
          <a:p>
            <a:r>
              <a:rPr lang="en-US" sz="2400" b="1" u="sng" dirty="0" smtClean="0"/>
              <a:t>BONUS PAYMENT</a:t>
            </a:r>
            <a:endParaRPr lang="en-US" sz="2400" b="1" u="sng" dirty="0"/>
          </a:p>
        </p:txBody>
      </p:sp>
    </p:spTree>
    <p:extLst>
      <p:ext uri="{BB962C8B-B14F-4D97-AF65-F5344CB8AC3E}">
        <p14:creationId xmlns:p14="http://schemas.microsoft.com/office/powerpoint/2010/main" val="347965446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p:cNvSpPr>
            <a:spLocks noGrp="1"/>
          </p:cNvSpPr>
          <p:nvPr>
            <p:ph type="ftr" sz="quarter" idx="11"/>
          </p:nvPr>
        </p:nvSpPr>
        <p:spPr bwMode="gray">
          <a:xfrm>
            <a:off x="5220536" y="6558920"/>
            <a:ext cx="3319820" cy="246221"/>
          </a:xfrm>
        </p:spPr>
        <p:txBody>
          <a:bodyPr/>
          <a:lstStyle/>
          <a:p>
            <a:r>
              <a:rPr lang="en-GB" b="1" smtClean="0"/>
              <a:t>GHANA TAX TRENDS· Abdallah Ali-Nakyea (Director)   12.08.2015 </a:t>
            </a:r>
            <a:endParaRPr lang="en-GB" dirty="0"/>
          </a:p>
        </p:txBody>
      </p:sp>
      <p:sp>
        <p:nvSpPr>
          <p:cNvPr id="5" name="Foliennummernplatzhalter 4"/>
          <p:cNvSpPr>
            <a:spLocks noGrp="1"/>
          </p:cNvSpPr>
          <p:nvPr>
            <p:ph type="sldNum" sz="quarter" idx="12"/>
          </p:nvPr>
        </p:nvSpPr>
        <p:spPr bwMode="gray">
          <a:xfrm>
            <a:off x="8617980" y="6620475"/>
            <a:ext cx="57708" cy="123111"/>
          </a:xfrm>
        </p:spPr>
        <p:txBody>
          <a:bodyPr/>
          <a:lstStyle/>
          <a:p>
            <a:fld id="{05B86B18-2475-4CE0-AB5D-557E749F8469}" type="slidenum">
              <a:rPr lang="en-GB" smtClean="0"/>
              <a:pPr/>
              <a:t>17</a:t>
            </a:fld>
            <a:endParaRPr lang="en-GB"/>
          </a:p>
        </p:txBody>
      </p:sp>
      <p:sp>
        <p:nvSpPr>
          <p:cNvPr id="6" name="Rechteck 5"/>
          <p:cNvSpPr/>
          <p:nvPr/>
        </p:nvSpPr>
        <p:spPr bwMode="gray">
          <a:xfrm>
            <a:off x="224473" y="716280"/>
            <a:ext cx="8462327" cy="6709529"/>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nchorCtr="0">
            <a:spAutoFit/>
          </a:bodyPr>
          <a:lstStyle/>
          <a:p>
            <a:pPr marL="182563" indent="-182563" algn="just">
              <a:spcBef>
                <a:spcPts val="1800"/>
              </a:spcBef>
              <a:buClr>
                <a:schemeClr val="accent1"/>
              </a:buClr>
              <a:buFont typeface="Arial" pitchFamily="34" charset="0"/>
              <a:buChar char="»"/>
            </a:pPr>
            <a:r>
              <a:rPr lang="en-US" sz="2400" dirty="0" smtClean="0">
                <a:solidFill>
                  <a:schemeClr val="tx1"/>
                </a:solidFill>
              </a:rPr>
              <a:t>Businesses engaged in the following sectors can carry forward losses incurred in a basis period for a period of the five years following the year in which the loss was incurred:</a:t>
            </a:r>
          </a:p>
          <a:p>
            <a:pPr marL="800100" lvl="1" indent="-342900" algn="just">
              <a:spcBef>
                <a:spcPts val="1800"/>
              </a:spcBef>
              <a:buClr>
                <a:schemeClr val="accent1"/>
              </a:buClr>
              <a:buFont typeface="Wingdings" panose="05000000000000000000" pitchFamily="2" charset="2"/>
              <a:buChar char="v"/>
            </a:pPr>
            <a:r>
              <a:rPr lang="en-US" sz="2400" dirty="0">
                <a:solidFill>
                  <a:schemeClr val="tx1"/>
                </a:solidFill>
              </a:rPr>
              <a:t>a</a:t>
            </a:r>
            <a:r>
              <a:rPr lang="en-US" sz="2400" dirty="0" smtClean="0">
                <a:solidFill>
                  <a:schemeClr val="tx1"/>
                </a:solidFill>
              </a:rPr>
              <a:t>gro processing;</a:t>
            </a:r>
          </a:p>
          <a:p>
            <a:pPr marL="800100" lvl="1" indent="-342900" algn="just">
              <a:spcBef>
                <a:spcPts val="1800"/>
              </a:spcBef>
              <a:buClr>
                <a:schemeClr val="accent1"/>
              </a:buClr>
              <a:buFont typeface="Wingdings" panose="05000000000000000000" pitchFamily="2" charset="2"/>
              <a:buChar char="v"/>
            </a:pPr>
            <a:r>
              <a:rPr lang="en-US" sz="2400" dirty="0">
                <a:solidFill>
                  <a:schemeClr val="tx1"/>
                </a:solidFill>
              </a:rPr>
              <a:t>t</a:t>
            </a:r>
            <a:r>
              <a:rPr lang="en-US" sz="2400" dirty="0" smtClean="0">
                <a:solidFill>
                  <a:schemeClr val="tx1"/>
                </a:solidFill>
              </a:rPr>
              <a:t>ourism (must register with the Ghana Tourism Authority)</a:t>
            </a:r>
          </a:p>
          <a:p>
            <a:pPr marL="800100" lvl="1" indent="-342900" algn="just">
              <a:spcBef>
                <a:spcPts val="1800"/>
              </a:spcBef>
              <a:buClr>
                <a:schemeClr val="accent1"/>
              </a:buClr>
              <a:buFont typeface="Wingdings" panose="05000000000000000000" pitchFamily="2" charset="2"/>
              <a:buChar char="v"/>
            </a:pPr>
            <a:r>
              <a:rPr lang="en-US" sz="2400" dirty="0">
                <a:solidFill>
                  <a:schemeClr val="tx1"/>
                </a:solidFill>
              </a:rPr>
              <a:t>i</a:t>
            </a:r>
            <a:r>
              <a:rPr lang="en-US" sz="2400" dirty="0" smtClean="0">
                <a:solidFill>
                  <a:schemeClr val="tx1"/>
                </a:solidFill>
              </a:rPr>
              <a:t>nformation and communication technology in software development;</a:t>
            </a:r>
          </a:p>
          <a:p>
            <a:pPr marL="800100" lvl="1" indent="-342900" algn="just">
              <a:spcBef>
                <a:spcPts val="1800"/>
              </a:spcBef>
              <a:buClr>
                <a:schemeClr val="accent1"/>
              </a:buClr>
              <a:buFont typeface="Wingdings" panose="05000000000000000000" pitchFamily="2" charset="2"/>
              <a:buChar char="v"/>
            </a:pPr>
            <a:r>
              <a:rPr lang="en-US" sz="2400" dirty="0">
                <a:solidFill>
                  <a:schemeClr val="tx1"/>
                </a:solidFill>
              </a:rPr>
              <a:t>f</a:t>
            </a:r>
            <a:r>
              <a:rPr lang="en-US" sz="2400" dirty="0" smtClean="0">
                <a:solidFill>
                  <a:schemeClr val="tx1"/>
                </a:solidFill>
              </a:rPr>
              <a:t>arming;</a:t>
            </a:r>
          </a:p>
          <a:p>
            <a:pPr marL="800100" lvl="1" indent="-342900" algn="just">
              <a:spcBef>
                <a:spcPts val="1800"/>
              </a:spcBef>
              <a:buClr>
                <a:schemeClr val="accent1"/>
              </a:buClr>
              <a:buFont typeface="Wingdings" panose="05000000000000000000" pitchFamily="2" charset="2"/>
              <a:buChar char="v"/>
            </a:pPr>
            <a:r>
              <a:rPr lang="en-US" sz="2400" dirty="0">
                <a:solidFill>
                  <a:schemeClr val="tx1"/>
                </a:solidFill>
              </a:rPr>
              <a:t>m</a:t>
            </a:r>
            <a:r>
              <a:rPr lang="en-US" sz="2400" dirty="0" smtClean="0">
                <a:solidFill>
                  <a:schemeClr val="tx1"/>
                </a:solidFill>
              </a:rPr>
              <a:t>anufacturing for export;</a:t>
            </a:r>
          </a:p>
          <a:p>
            <a:pPr marL="800100" lvl="1" indent="-342900" algn="just">
              <a:spcBef>
                <a:spcPts val="1800"/>
              </a:spcBef>
              <a:buClr>
                <a:schemeClr val="accent1"/>
              </a:buClr>
              <a:buFont typeface="Wingdings" panose="05000000000000000000" pitchFamily="2" charset="2"/>
              <a:buChar char="v"/>
            </a:pPr>
            <a:r>
              <a:rPr lang="en-US" sz="2400" dirty="0">
                <a:solidFill>
                  <a:schemeClr val="tx1"/>
                </a:solidFill>
              </a:rPr>
              <a:t>m</a:t>
            </a:r>
            <a:r>
              <a:rPr lang="en-US" sz="2400" dirty="0" smtClean="0">
                <a:solidFill>
                  <a:schemeClr val="tx1"/>
                </a:solidFill>
              </a:rPr>
              <a:t>ining; (petroleum sector – indefinitely);</a:t>
            </a:r>
          </a:p>
          <a:p>
            <a:pPr marL="800100" lvl="1" indent="-342900" algn="just">
              <a:spcBef>
                <a:spcPts val="1800"/>
              </a:spcBef>
              <a:buClr>
                <a:schemeClr val="accent1"/>
              </a:buClr>
              <a:buFont typeface="Wingdings" panose="05000000000000000000" pitchFamily="2" charset="2"/>
              <a:buChar char="v"/>
            </a:pPr>
            <a:r>
              <a:rPr lang="en-US" sz="2400" dirty="0">
                <a:solidFill>
                  <a:schemeClr val="tx1"/>
                </a:solidFill>
              </a:rPr>
              <a:t>t</a:t>
            </a:r>
            <a:r>
              <a:rPr lang="en-US" sz="2400" dirty="0" smtClean="0">
                <a:solidFill>
                  <a:schemeClr val="tx1"/>
                </a:solidFill>
              </a:rPr>
              <a:t>ax losses incurred from disposal of shares in any venture investment.</a:t>
            </a:r>
            <a:endParaRPr lang="en-US" sz="2400" dirty="0">
              <a:solidFill>
                <a:schemeClr val="tx1"/>
              </a:solidFill>
            </a:endParaRPr>
          </a:p>
          <a:p>
            <a:pPr marL="182563" indent="-182563" algn="just">
              <a:spcBef>
                <a:spcPts val="1800"/>
              </a:spcBef>
              <a:buClr>
                <a:schemeClr val="accent1"/>
              </a:buClr>
              <a:buFont typeface="Arial" pitchFamily="34" charset="0"/>
              <a:buChar char="»"/>
            </a:pPr>
            <a:endParaRPr lang="en-US" sz="2800" dirty="0">
              <a:solidFill>
                <a:schemeClr val="tx1"/>
              </a:solidFill>
            </a:endParaRPr>
          </a:p>
        </p:txBody>
      </p:sp>
      <p:sp>
        <p:nvSpPr>
          <p:cNvPr id="7" name="Titel 1"/>
          <p:cNvSpPr txBox="1">
            <a:spLocks/>
          </p:cNvSpPr>
          <p:nvPr/>
        </p:nvSpPr>
        <p:spPr bwMode="gray">
          <a:xfrm>
            <a:off x="468313" y="195617"/>
            <a:ext cx="5039792" cy="307777"/>
          </a:xfrm>
          <a:prstGeom prst="rect">
            <a:avLst/>
          </a:prstGeom>
        </p:spPr>
        <p:txBody>
          <a:bodyPr vert="horz" wrap="square" lIns="0" tIns="0" rIns="0" bIns="0" rtlCol="0" anchor="b">
            <a:spAutoFit/>
          </a:bodyPr>
          <a:lstStyle/>
          <a:p>
            <a:pPr lvl="0">
              <a:spcBef>
                <a:spcPct val="0"/>
              </a:spcBef>
              <a:defRPr/>
            </a:pPr>
            <a:r>
              <a:rPr lang="en-GB" sz="2000" b="1" dirty="0" smtClean="0"/>
              <a:t>Tax Incentives – Carry Over of Losses</a:t>
            </a:r>
            <a:endParaRPr kumimoji="0" lang="en-GB" sz="2000" i="0" u="none" strike="noStrike" kern="1200" cap="none" spc="0" normalizeH="0" baseline="0" dirty="0" smtClean="0">
              <a:ln>
                <a:noFill/>
              </a:ln>
              <a:effectLst/>
              <a:uLnTx/>
              <a:uFillTx/>
              <a:latin typeface="Arial" pitchFamily="34" charset="0"/>
              <a:ea typeface="+mj-ea"/>
              <a:cs typeface="Arial" pitchFamily="34" charset="0"/>
            </a:endParaRPr>
          </a:p>
        </p:txBody>
      </p:sp>
    </p:spTree>
    <p:extLst>
      <p:ext uri="{BB962C8B-B14F-4D97-AF65-F5344CB8AC3E}">
        <p14:creationId xmlns:p14="http://schemas.microsoft.com/office/powerpoint/2010/main" val="29136346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p:cNvSpPr>
            <a:spLocks noGrp="1"/>
          </p:cNvSpPr>
          <p:nvPr>
            <p:ph type="ftr" sz="quarter" idx="11"/>
          </p:nvPr>
        </p:nvSpPr>
        <p:spPr bwMode="gray">
          <a:xfrm>
            <a:off x="5220536" y="6558920"/>
            <a:ext cx="3319820" cy="246221"/>
          </a:xfrm>
        </p:spPr>
        <p:txBody>
          <a:bodyPr/>
          <a:lstStyle/>
          <a:p>
            <a:r>
              <a:rPr lang="en-GB" b="1" smtClean="0"/>
              <a:t>GHANA TAX TRENDS· Abdallah Ali-Nakyea (Director)   12.08.2015 </a:t>
            </a:r>
            <a:endParaRPr lang="en-GB" dirty="0"/>
          </a:p>
        </p:txBody>
      </p:sp>
      <p:sp>
        <p:nvSpPr>
          <p:cNvPr id="5" name="Foliennummernplatzhalter 4"/>
          <p:cNvSpPr>
            <a:spLocks noGrp="1"/>
          </p:cNvSpPr>
          <p:nvPr>
            <p:ph type="sldNum" sz="quarter" idx="12"/>
          </p:nvPr>
        </p:nvSpPr>
        <p:spPr bwMode="gray">
          <a:xfrm>
            <a:off x="8617980" y="6620475"/>
            <a:ext cx="57708" cy="123111"/>
          </a:xfrm>
        </p:spPr>
        <p:txBody>
          <a:bodyPr/>
          <a:lstStyle/>
          <a:p>
            <a:fld id="{05B86B18-2475-4CE0-AB5D-557E749F8469}" type="slidenum">
              <a:rPr lang="en-GB" smtClean="0"/>
              <a:pPr/>
              <a:t>18</a:t>
            </a:fld>
            <a:endParaRPr lang="en-GB"/>
          </a:p>
        </p:txBody>
      </p:sp>
      <p:sp>
        <p:nvSpPr>
          <p:cNvPr id="6" name="Rechteck 5"/>
          <p:cNvSpPr/>
          <p:nvPr/>
        </p:nvSpPr>
        <p:spPr bwMode="gray">
          <a:xfrm>
            <a:off x="224473" y="716280"/>
            <a:ext cx="8462327" cy="6186309"/>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nchorCtr="0">
            <a:spAutoFit/>
          </a:bodyPr>
          <a:lstStyle/>
          <a:p>
            <a:pPr marL="914400" lvl="1" indent="-457200" algn="just">
              <a:spcBef>
                <a:spcPts val="1800"/>
              </a:spcBef>
              <a:buClr>
                <a:schemeClr val="accent1"/>
              </a:buClr>
              <a:buFont typeface="Wingdings" panose="05000000000000000000" pitchFamily="2" charset="2"/>
              <a:buChar char="v"/>
            </a:pPr>
            <a:r>
              <a:rPr lang="en-US" sz="2600" dirty="0" smtClean="0">
                <a:solidFill>
                  <a:schemeClr val="tx1"/>
                </a:solidFill>
              </a:rPr>
              <a:t>Companies listed on the Ghana Stock Exchange for the first three years pay tax at 22%;</a:t>
            </a:r>
          </a:p>
          <a:p>
            <a:pPr marL="914400" lvl="1" indent="-457200" algn="just">
              <a:spcBef>
                <a:spcPts val="1800"/>
              </a:spcBef>
              <a:buClr>
                <a:schemeClr val="accent1"/>
              </a:buClr>
              <a:buFont typeface="Wingdings" panose="05000000000000000000" pitchFamily="2" charset="2"/>
              <a:buChar char="v"/>
            </a:pPr>
            <a:r>
              <a:rPr lang="en-US" sz="2600" dirty="0" smtClean="0">
                <a:solidFill>
                  <a:schemeClr val="tx1"/>
                </a:solidFill>
              </a:rPr>
              <a:t>Rural Banks – first 10 years – 0%</a:t>
            </a:r>
          </a:p>
          <a:p>
            <a:pPr marL="914400" lvl="1" indent="-457200" algn="just">
              <a:spcBef>
                <a:spcPts val="1800"/>
              </a:spcBef>
              <a:buClr>
                <a:schemeClr val="accent1"/>
              </a:buClr>
              <a:buFont typeface="Wingdings" panose="05000000000000000000" pitchFamily="2" charset="2"/>
              <a:buChar char="v"/>
            </a:pPr>
            <a:r>
              <a:rPr lang="en-US" sz="2600" dirty="0" smtClean="0">
                <a:solidFill>
                  <a:schemeClr val="tx1"/>
                </a:solidFill>
              </a:rPr>
              <a:t>Rural Banks after first 10 years – 8%</a:t>
            </a:r>
          </a:p>
          <a:p>
            <a:pPr marL="914400" lvl="1" indent="-457200" algn="just">
              <a:spcBef>
                <a:spcPts val="1800"/>
              </a:spcBef>
              <a:buClr>
                <a:schemeClr val="accent1"/>
              </a:buClr>
              <a:buFont typeface="Wingdings" panose="05000000000000000000" pitchFamily="2" charset="2"/>
              <a:buChar char="v"/>
            </a:pPr>
            <a:r>
              <a:rPr lang="en-US" sz="2600" dirty="0" smtClean="0">
                <a:solidFill>
                  <a:schemeClr val="tx1"/>
                </a:solidFill>
              </a:rPr>
              <a:t>Free Zone Enterprise/Developers – first 10 years in operation – 0%;</a:t>
            </a:r>
          </a:p>
          <a:p>
            <a:pPr marL="914400" lvl="1" indent="-457200" algn="just">
              <a:spcBef>
                <a:spcPts val="1800"/>
              </a:spcBef>
              <a:buClr>
                <a:schemeClr val="accent1"/>
              </a:buClr>
              <a:buFont typeface="Wingdings" panose="05000000000000000000" pitchFamily="2" charset="2"/>
              <a:buChar char="v"/>
            </a:pPr>
            <a:r>
              <a:rPr lang="en-US" sz="2600" dirty="0" smtClean="0">
                <a:solidFill>
                  <a:schemeClr val="tx1"/>
                </a:solidFill>
              </a:rPr>
              <a:t>Free Zone Enterprise/Developers – after 10 years in operation (on export) – 8%;</a:t>
            </a:r>
          </a:p>
          <a:p>
            <a:pPr marL="914400" lvl="1" indent="-457200" algn="just">
              <a:spcBef>
                <a:spcPts val="1800"/>
              </a:spcBef>
              <a:buClr>
                <a:schemeClr val="accent1"/>
              </a:buClr>
              <a:buFont typeface="Wingdings" panose="05000000000000000000" pitchFamily="2" charset="2"/>
              <a:buChar char="v"/>
            </a:pPr>
            <a:r>
              <a:rPr lang="en-US" sz="2600" dirty="0" smtClean="0">
                <a:solidFill>
                  <a:schemeClr val="tx1"/>
                </a:solidFill>
              </a:rPr>
              <a:t>Free Zone Enterprise/Developers – after 10 years in operation (on domestic sales) – 25%;</a:t>
            </a:r>
          </a:p>
          <a:p>
            <a:pPr marL="914400" lvl="1" indent="-457200" algn="just">
              <a:spcBef>
                <a:spcPts val="1800"/>
              </a:spcBef>
              <a:buClr>
                <a:schemeClr val="accent1"/>
              </a:buClr>
              <a:buFont typeface="Wingdings" panose="05000000000000000000" pitchFamily="2" charset="2"/>
              <a:buChar char="v"/>
            </a:pPr>
            <a:r>
              <a:rPr lang="en-US" sz="2600" dirty="0" smtClean="0">
                <a:solidFill>
                  <a:schemeClr val="tx1"/>
                </a:solidFill>
              </a:rPr>
              <a:t>Companies engaged in non-traditional exports – 8% </a:t>
            </a:r>
            <a:endParaRPr lang="en-US" sz="2600" dirty="0">
              <a:solidFill>
                <a:schemeClr val="tx1"/>
              </a:solidFill>
            </a:endParaRPr>
          </a:p>
        </p:txBody>
      </p:sp>
      <p:sp>
        <p:nvSpPr>
          <p:cNvPr id="7" name="Titel 1"/>
          <p:cNvSpPr txBox="1">
            <a:spLocks/>
          </p:cNvSpPr>
          <p:nvPr/>
        </p:nvSpPr>
        <p:spPr bwMode="gray">
          <a:xfrm>
            <a:off x="468313" y="195617"/>
            <a:ext cx="5039792" cy="307777"/>
          </a:xfrm>
          <a:prstGeom prst="rect">
            <a:avLst/>
          </a:prstGeom>
        </p:spPr>
        <p:txBody>
          <a:bodyPr vert="horz" wrap="square" lIns="0" tIns="0" rIns="0" bIns="0" rtlCol="0" anchor="b">
            <a:spAutoFit/>
          </a:bodyPr>
          <a:lstStyle/>
          <a:p>
            <a:pPr lvl="0">
              <a:spcBef>
                <a:spcPct val="0"/>
              </a:spcBef>
              <a:defRPr/>
            </a:pPr>
            <a:r>
              <a:rPr lang="en-GB" sz="2000" b="1" dirty="0" smtClean="0"/>
              <a:t>Industry concessions &amp; Location Savings </a:t>
            </a:r>
            <a:endParaRPr kumimoji="0" lang="en-GB" sz="2000" i="0" u="none" strike="noStrike" kern="1200" cap="none" spc="0" normalizeH="0" baseline="0" dirty="0" smtClean="0">
              <a:ln>
                <a:noFill/>
              </a:ln>
              <a:effectLst/>
              <a:uLnTx/>
              <a:uFillTx/>
              <a:latin typeface="Arial" pitchFamily="34" charset="0"/>
              <a:ea typeface="+mj-ea"/>
              <a:cs typeface="Arial" pitchFamily="34" charset="0"/>
            </a:endParaRPr>
          </a:p>
        </p:txBody>
      </p:sp>
    </p:spTree>
    <p:extLst>
      <p:ext uri="{BB962C8B-B14F-4D97-AF65-F5344CB8AC3E}">
        <p14:creationId xmlns:p14="http://schemas.microsoft.com/office/powerpoint/2010/main" val="424575552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68313" y="1520825"/>
            <a:ext cx="8229600" cy="4985980"/>
          </a:xfrm>
        </p:spPr>
        <p:txBody>
          <a:bodyPr/>
          <a:lstStyle/>
          <a:p>
            <a:pPr algn="just"/>
            <a:r>
              <a:rPr lang="en-US" sz="3600" dirty="0" smtClean="0">
                <a:latin typeface="Times New Roman" panose="02020603050405020304" pitchFamily="18" charset="0"/>
                <a:cs typeface="Times New Roman" panose="02020603050405020304" pitchFamily="18" charset="0"/>
              </a:rPr>
              <a:t>Non-Traditional goods means</a:t>
            </a:r>
          </a:p>
          <a:p>
            <a:pPr lvl="2" algn="just"/>
            <a:r>
              <a:rPr lang="en-US" sz="3600" dirty="0" smtClean="0">
                <a:latin typeface="Times New Roman" panose="02020603050405020304" pitchFamily="18" charset="0"/>
                <a:cs typeface="Times New Roman" panose="02020603050405020304" pitchFamily="18" charset="0"/>
              </a:rPr>
              <a:t>Horticultural products;</a:t>
            </a:r>
          </a:p>
          <a:p>
            <a:pPr lvl="2" algn="just"/>
            <a:r>
              <a:rPr lang="en-US" sz="3600" dirty="0" smtClean="0">
                <a:latin typeface="Times New Roman" panose="02020603050405020304" pitchFamily="18" charset="0"/>
                <a:cs typeface="Times New Roman" panose="02020603050405020304" pitchFamily="18" charset="0"/>
              </a:rPr>
              <a:t>Processed and raw agricultural products grown in Ghana, other than cocoa beans;</a:t>
            </a:r>
          </a:p>
          <a:p>
            <a:pPr lvl="2" algn="just"/>
            <a:r>
              <a:rPr lang="en-US" sz="3600" dirty="0" smtClean="0">
                <a:latin typeface="Times New Roman" panose="02020603050405020304" pitchFamily="18" charset="0"/>
                <a:cs typeface="Times New Roman" panose="02020603050405020304" pitchFamily="18" charset="0"/>
              </a:rPr>
              <a:t>Wood products, other than lumber and logs;</a:t>
            </a:r>
          </a:p>
          <a:p>
            <a:pPr lvl="2" algn="just"/>
            <a:r>
              <a:rPr lang="en-US" sz="3600" dirty="0" smtClean="0">
                <a:latin typeface="Times New Roman" panose="02020603050405020304" pitchFamily="18" charset="0"/>
                <a:cs typeface="Times New Roman" panose="02020603050405020304" pitchFamily="18" charset="0"/>
              </a:rPr>
              <a:t>Handicrafts; and</a:t>
            </a:r>
          </a:p>
          <a:p>
            <a:pPr lvl="2" algn="just"/>
            <a:r>
              <a:rPr lang="en-US" sz="3600" dirty="0" smtClean="0">
                <a:latin typeface="Times New Roman" panose="02020603050405020304" pitchFamily="18" charset="0"/>
                <a:cs typeface="Times New Roman" panose="02020603050405020304" pitchFamily="18" charset="0"/>
              </a:rPr>
              <a:t>Locally manufactured goods.</a:t>
            </a:r>
            <a:endParaRPr lang="en-US" sz="3600" dirty="0">
              <a:latin typeface="Times New Roman" panose="02020603050405020304" pitchFamily="18" charset="0"/>
              <a:cs typeface="Times New Roman" panose="02020603050405020304" pitchFamily="18" charset="0"/>
            </a:endParaRPr>
          </a:p>
        </p:txBody>
      </p:sp>
      <p:sp>
        <p:nvSpPr>
          <p:cNvPr id="4" name="Footer Placeholder 3"/>
          <p:cNvSpPr>
            <a:spLocks noGrp="1"/>
          </p:cNvSpPr>
          <p:nvPr>
            <p:ph type="ftr" sz="quarter" idx="11"/>
          </p:nvPr>
        </p:nvSpPr>
        <p:spPr/>
        <p:txBody>
          <a:bodyPr/>
          <a:lstStyle/>
          <a:p>
            <a:r>
              <a:rPr lang="de-DE" smtClean="0"/>
              <a:t>GHANA TAX TRENDS· Abdallah Ali-Nakyea (Director)   12.08.2015 </a:t>
            </a:r>
            <a:endParaRPr lang="de-DE" dirty="0"/>
          </a:p>
        </p:txBody>
      </p:sp>
      <p:sp>
        <p:nvSpPr>
          <p:cNvPr id="5" name="Slide Number Placeholder 4"/>
          <p:cNvSpPr>
            <a:spLocks noGrp="1"/>
          </p:cNvSpPr>
          <p:nvPr>
            <p:ph type="sldNum" sz="quarter" idx="12"/>
          </p:nvPr>
        </p:nvSpPr>
        <p:spPr/>
        <p:txBody>
          <a:bodyPr/>
          <a:lstStyle/>
          <a:p>
            <a:fld id="{05B86B18-2475-4CE0-AB5D-557E749F8469}" type="slidenum">
              <a:rPr lang="de-DE" smtClean="0"/>
              <a:pPr/>
              <a:t>19</a:t>
            </a:fld>
            <a:endParaRPr lang="de-DE"/>
          </a:p>
        </p:txBody>
      </p:sp>
    </p:spTree>
    <p:extLst>
      <p:ext uri="{BB962C8B-B14F-4D97-AF65-F5344CB8AC3E}">
        <p14:creationId xmlns:p14="http://schemas.microsoft.com/office/powerpoint/2010/main" val="6500760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bwMode="gray"/>
        <p:txBody>
          <a:bodyPr/>
          <a:lstStyle/>
          <a:p>
            <a:r>
              <a:rPr lang="en-GB" dirty="0" smtClean="0">
                <a:latin typeface="Arial" charset="0"/>
                <a:cs typeface="Arial" charset="0"/>
              </a:rPr>
              <a:t>Speaker</a:t>
            </a:r>
            <a:endParaRPr lang="en-GB" dirty="0"/>
          </a:p>
        </p:txBody>
      </p:sp>
      <p:sp>
        <p:nvSpPr>
          <p:cNvPr id="4" name="Fußzeilenplatzhalter 3"/>
          <p:cNvSpPr>
            <a:spLocks noGrp="1"/>
          </p:cNvSpPr>
          <p:nvPr>
            <p:ph type="ftr" sz="quarter" idx="11"/>
          </p:nvPr>
        </p:nvSpPr>
        <p:spPr bwMode="gray">
          <a:xfrm>
            <a:off x="8540291" y="6620475"/>
            <a:ext cx="65" cy="123111"/>
          </a:xfrm>
        </p:spPr>
        <p:txBody>
          <a:bodyPr/>
          <a:lstStyle/>
          <a:p>
            <a:r>
              <a:rPr lang="en-GB" smtClean="0"/>
              <a:t>GHANA TAX TRENDS· Abdallah Ali-Nakyea (Director)   12.08.2015 </a:t>
            </a:r>
            <a:endParaRPr lang="en-GB" dirty="0"/>
          </a:p>
        </p:txBody>
      </p:sp>
      <p:sp>
        <p:nvSpPr>
          <p:cNvPr id="5" name="Foliennummernplatzhalter 4"/>
          <p:cNvSpPr>
            <a:spLocks noGrp="1"/>
          </p:cNvSpPr>
          <p:nvPr>
            <p:ph type="sldNum" sz="quarter" idx="12"/>
          </p:nvPr>
        </p:nvSpPr>
        <p:spPr bwMode="gray">
          <a:xfrm>
            <a:off x="8560272" y="6620475"/>
            <a:ext cx="115416" cy="123111"/>
          </a:xfrm>
        </p:spPr>
        <p:txBody>
          <a:bodyPr/>
          <a:lstStyle/>
          <a:p>
            <a:fld id="{05B86B18-2475-4CE0-AB5D-557E749F8469}" type="slidenum">
              <a:rPr lang="en-GB" smtClean="0"/>
              <a:pPr/>
              <a:t>2</a:t>
            </a:fld>
            <a:endParaRPr lang="en-GB"/>
          </a:p>
        </p:txBody>
      </p:sp>
      <p:sp>
        <p:nvSpPr>
          <p:cNvPr id="12" name="Rectangle 7"/>
          <p:cNvSpPr>
            <a:spLocks noChangeArrowheads="1"/>
          </p:cNvSpPr>
          <p:nvPr/>
        </p:nvSpPr>
        <p:spPr bwMode="gray">
          <a:xfrm>
            <a:off x="1705930" y="1718056"/>
            <a:ext cx="2088000" cy="1440000"/>
          </a:xfrm>
          <a:prstGeom prst="rect">
            <a:avLst/>
          </a:prstGeom>
          <a:solidFill>
            <a:schemeClr val="accent2">
              <a:lumMod val="20000"/>
              <a:lumOff val="80000"/>
            </a:schemeClr>
          </a:solidFill>
          <a:ln w="12700">
            <a:noFill/>
            <a:miter lim="800000"/>
            <a:headEnd/>
            <a:tailEnd/>
          </a:ln>
          <a:effectLst/>
        </p:spPr>
        <p:txBody>
          <a:bodyPr wrap="none" lIns="36000" tIns="36000" rIns="36000" bIns="36000" anchor="ctr"/>
          <a:lstStyle/>
          <a:p>
            <a:pPr algn="ctr">
              <a:buFont typeface="Wingdings" pitchFamily="2" charset="2"/>
              <a:buNone/>
              <a:defRPr/>
            </a:pPr>
            <a:r>
              <a:rPr lang="en-GB" sz="1400" b="1" dirty="0" smtClean="0">
                <a:latin typeface="+mn-lt"/>
                <a:cs typeface="+mn-cs"/>
              </a:rPr>
              <a:t>Placeholder for photo</a:t>
            </a:r>
            <a:endParaRPr lang="en-GB" sz="1400" b="1" dirty="0">
              <a:latin typeface="+mn-lt"/>
              <a:cs typeface="+mn-cs"/>
            </a:endParaRPr>
          </a:p>
        </p:txBody>
      </p:sp>
      <p:sp>
        <p:nvSpPr>
          <p:cNvPr id="7" name="Freihandform 6"/>
          <p:cNvSpPr/>
          <p:nvPr/>
        </p:nvSpPr>
        <p:spPr bwMode="gray">
          <a:xfrm>
            <a:off x="1587411" y="1511300"/>
            <a:ext cx="6120000" cy="4591050"/>
          </a:xfrm>
          <a:custGeom>
            <a:avLst/>
            <a:gdLst>
              <a:gd name="connsiteX0" fmla="*/ 0 w 914400"/>
              <a:gd name="connsiteY0" fmla="*/ 0 h 914400"/>
              <a:gd name="connsiteX1" fmla="*/ 914400 w 914400"/>
              <a:gd name="connsiteY1" fmla="*/ 0 h 914400"/>
              <a:gd name="connsiteX2" fmla="*/ 914400 w 914400"/>
              <a:gd name="connsiteY2" fmla="*/ 914400 h 914400"/>
              <a:gd name="connsiteX3" fmla="*/ 0 w 914400"/>
              <a:gd name="connsiteY3" fmla="*/ 914400 h 914400"/>
              <a:gd name="connsiteX4" fmla="*/ 0 w 914400"/>
              <a:gd name="connsiteY4" fmla="*/ 0 h 914400"/>
              <a:gd name="connsiteX0" fmla="*/ 12945 w 927345"/>
              <a:gd name="connsiteY0" fmla="*/ 0 h 914400"/>
              <a:gd name="connsiteX1" fmla="*/ 927345 w 927345"/>
              <a:gd name="connsiteY1" fmla="*/ 0 h 914400"/>
              <a:gd name="connsiteX2" fmla="*/ 927345 w 927345"/>
              <a:gd name="connsiteY2" fmla="*/ 914400 h 914400"/>
              <a:gd name="connsiteX3" fmla="*/ 12945 w 927345"/>
              <a:gd name="connsiteY3" fmla="*/ 914400 h 914400"/>
              <a:gd name="connsiteX4" fmla="*/ 0 w 927345"/>
              <a:gd name="connsiteY4" fmla="*/ 335467 h 914400"/>
              <a:gd name="connsiteX5" fmla="*/ 12945 w 927345"/>
              <a:gd name="connsiteY5" fmla="*/ 0 h 914400"/>
              <a:gd name="connsiteX0" fmla="*/ 0 w 927345"/>
              <a:gd name="connsiteY0" fmla="*/ 335467 h 914400"/>
              <a:gd name="connsiteX1" fmla="*/ 12945 w 927345"/>
              <a:gd name="connsiteY1" fmla="*/ 0 h 914400"/>
              <a:gd name="connsiteX2" fmla="*/ 927345 w 927345"/>
              <a:gd name="connsiteY2" fmla="*/ 0 h 914400"/>
              <a:gd name="connsiteX3" fmla="*/ 927345 w 927345"/>
              <a:gd name="connsiteY3" fmla="*/ 914400 h 914400"/>
              <a:gd name="connsiteX4" fmla="*/ 12945 w 927345"/>
              <a:gd name="connsiteY4" fmla="*/ 914400 h 914400"/>
              <a:gd name="connsiteX5" fmla="*/ 91440 w 927345"/>
              <a:gd name="connsiteY5" fmla="*/ 426907 h 914400"/>
              <a:gd name="connsiteX0" fmla="*/ 0 w 927345"/>
              <a:gd name="connsiteY0" fmla="*/ 335467 h 914400"/>
              <a:gd name="connsiteX1" fmla="*/ 12945 w 927345"/>
              <a:gd name="connsiteY1" fmla="*/ 0 h 914400"/>
              <a:gd name="connsiteX2" fmla="*/ 927345 w 927345"/>
              <a:gd name="connsiteY2" fmla="*/ 0 h 914400"/>
              <a:gd name="connsiteX3" fmla="*/ 927345 w 927345"/>
              <a:gd name="connsiteY3" fmla="*/ 914400 h 914400"/>
              <a:gd name="connsiteX4" fmla="*/ 12945 w 927345"/>
              <a:gd name="connsiteY4" fmla="*/ 914400 h 914400"/>
              <a:gd name="connsiteX0" fmla="*/ 0 w 914400"/>
              <a:gd name="connsiteY0" fmla="*/ 0 h 914400"/>
              <a:gd name="connsiteX1" fmla="*/ 914400 w 914400"/>
              <a:gd name="connsiteY1" fmla="*/ 0 h 914400"/>
              <a:gd name="connsiteX2" fmla="*/ 914400 w 914400"/>
              <a:gd name="connsiteY2" fmla="*/ 914400 h 914400"/>
              <a:gd name="connsiteX3" fmla="*/ 0 w 914400"/>
              <a:gd name="connsiteY3" fmla="*/ 914400 h 914400"/>
            </a:gdLst>
            <a:ahLst/>
            <a:cxnLst>
              <a:cxn ang="0">
                <a:pos x="connsiteX0" y="connsiteY0"/>
              </a:cxn>
              <a:cxn ang="0">
                <a:pos x="connsiteX1" y="connsiteY1"/>
              </a:cxn>
              <a:cxn ang="0">
                <a:pos x="connsiteX2" y="connsiteY2"/>
              </a:cxn>
              <a:cxn ang="0">
                <a:pos x="connsiteX3" y="connsiteY3"/>
              </a:cxn>
            </a:cxnLst>
            <a:rect l="l" t="t" r="r" b="b"/>
            <a:pathLst>
              <a:path w="914400" h="914400">
                <a:moveTo>
                  <a:pt x="0" y="0"/>
                </a:moveTo>
                <a:lnTo>
                  <a:pt x="914400" y="0"/>
                </a:lnTo>
                <a:lnTo>
                  <a:pt x="914400" y="914400"/>
                </a:lnTo>
                <a:lnTo>
                  <a:pt x="0" y="914400"/>
                </a:lnTo>
              </a:path>
            </a:pathLst>
          </a:custGeom>
          <a:noFill/>
          <a:ln w="127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lIns="2700000" tIns="216000" rIns="180000" bIns="216000" rtlCol="0" anchor="t" anchorCtr="0">
            <a:noAutofit/>
          </a:bodyPr>
          <a:lstStyle/>
          <a:p>
            <a:pPr>
              <a:spcBef>
                <a:spcPts val="600"/>
              </a:spcBef>
              <a:buClr>
                <a:schemeClr val="accent1"/>
              </a:buClr>
            </a:pPr>
            <a:r>
              <a:rPr lang="en-GB" sz="2400" b="1" dirty="0">
                <a:solidFill>
                  <a:schemeClr val="accent1"/>
                </a:solidFill>
                <a:latin typeface="Arial" pitchFamily="34" charset="0"/>
                <a:cs typeface="Arial" pitchFamily="34" charset="0"/>
              </a:rPr>
              <a:t>Abdallah </a:t>
            </a:r>
            <a:r>
              <a:rPr lang="en-GB" sz="2400" b="1" dirty="0" smtClean="0">
                <a:solidFill>
                  <a:schemeClr val="accent1"/>
                </a:solidFill>
                <a:latin typeface="Arial" pitchFamily="34" charset="0"/>
                <a:cs typeface="Arial" pitchFamily="34" charset="0"/>
              </a:rPr>
              <a:t>Ali-Nakyea</a:t>
            </a:r>
          </a:p>
          <a:p>
            <a:pPr>
              <a:buClr>
                <a:schemeClr val="accent1"/>
              </a:buClr>
            </a:pPr>
            <a:r>
              <a:rPr lang="en-GB" sz="1200" b="1" dirty="0" smtClean="0">
                <a:solidFill>
                  <a:schemeClr val="accent1"/>
                </a:solidFill>
                <a:latin typeface="Arial" pitchFamily="34" charset="0"/>
                <a:cs typeface="Arial" pitchFamily="34" charset="0"/>
              </a:rPr>
              <a:t>FCIT, FICB, FCCE, CEPA, MIIA, MTP (SA), Professional Accountant (SA), CA (</a:t>
            </a:r>
            <a:r>
              <a:rPr lang="en-GB" sz="1200" b="1" dirty="0" err="1" smtClean="0">
                <a:solidFill>
                  <a:schemeClr val="accent1"/>
                </a:solidFill>
                <a:latin typeface="Arial" pitchFamily="34" charset="0"/>
                <a:cs typeface="Arial" pitchFamily="34" charset="0"/>
              </a:rPr>
              <a:t>Gh</a:t>
            </a:r>
            <a:r>
              <a:rPr lang="en-GB" sz="1200" b="1" dirty="0" smtClean="0">
                <a:solidFill>
                  <a:schemeClr val="accent1"/>
                </a:solidFill>
                <a:latin typeface="Arial" pitchFamily="34" charset="0"/>
                <a:cs typeface="Arial" pitchFamily="34" charset="0"/>
              </a:rPr>
              <a:t>), LLB (Hons), BL, MPhil (</a:t>
            </a:r>
            <a:r>
              <a:rPr lang="en-GB" sz="1200" b="1" dirty="0" err="1" smtClean="0">
                <a:solidFill>
                  <a:schemeClr val="accent1"/>
                </a:solidFill>
                <a:latin typeface="Arial" pitchFamily="34" charset="0"/>
                <a:cs typeface="Arial" pitchFamily="34" charset="0"/>
              </a:rPr>
              <a:t>Econs</a:t>
            </a:r>
            <a:r>
              <a:rPr lang="en-GB" sz="1200" b="1" dirty="0" smtClean="0">
                <a:solidFill>
                  <a:schemeClr val="accent1"/>
                </a:solidFill>
                <a:latin typeface="Arial" pitchFamily="34" charset="0"/>
                <a:cs typeface="Arial" pitchFamily="34" charset="0"/>
              </a:rPr>
              <a:t>)</a:t>
            </a:r>
          </a:p>
          <a:p>
            <a:pPr>
              <a:buClr>
                <a:schemeClr val="accent1"/>
              </a:buClr>
            </a:pPr>
            <a:endParaRPr lang="en-GB" sz="2000" b="1" dirty="0" smtClean="0">
              <a:solidFill>
                <a:schemeClr val="accent1"/>
              </a:solidFill>
              <a:latin typeface="Arial" pitchFamily="34" charset="0"/>
              <a:cs typeface="Arial" pitchFamily="34" charset="0"/>
            </a:endParaRPr>
          </a:p>
          <a:p>
            <a:pPr>
              <a:buClr>
                <a:schemeClr val="accent1"/>
              </a:buClr>
            </a:pPr>
            <a:r>
              <a:rPr lang="en-GB" sz="2000" b="1" dirty="0" smtClean="0">
                <a:solidFill>
                  <a:schemeClr val="accent1"/>
                </a:solidFill>
                <a:latin typeface="Arial" pitchFamily="34" charset="0"/>
                <a:cs typeface="Arial" pitchFamily="34" charset="0"/>
              </a:rPr>
              <a:t>(Managing Consultant)</a:t>
            </a:r>
            <a:endParaRPr lang="en-GB" sz="2400" b="1" dirty="0" smtClean="0">
              <a:solidFill>
                <a:schemeClr val="tx1"/>
              </a:solidFill>
              <a:latin typeface="Arial" pitchFamily="34" charset="0"/>
              <a:cs typeface="Arial" pitchFamily="34" charset="0"/>
            </a:endParaRPr>
          </a:p>
          <a:p>
            <a:pPr>
              <a:spcBef>
                <a:spcPts val="600"/>
              </a:spcBef>
              <a:buClr>
                <a:schemeClr val="accent1"/>
              </a:buClr>
            </a:pPr>
            <a:endParaRPr lang="en-GB" sz="1600" dirty="0" smtClean="0">
              <a:solidFill>
                <a:schemeClr val="tx1"/>
              </a:solidFill>
              <a:latin typeface="Arial" pitchFamily="34" charset="0"/>
              <a:cs typeface="Arial" pitchFamily="34" charset="0"/>
            </a:endParaRPr>
          </a:p>
        </p:txBody>
      </p:sp>
      <p:sp>
        <p:nvSpPr>
          <p:cNvPr id="14" name="Freihandform 13"/>
          <p:cNvSpPr/>
          <p:nvPr/>
        </p:nvSpPr>
        <p:spPr bwMode="gray">
          <a:xfrm flipH="1">
            <a:off x="4212865" y="3645073"/>
            <a:ext cx="3494546" cy="2569934"/>
          </a:xfrm>
          <a:custGeom>
            <a:avLst/>
            <a:gdLst>
              <a:gd name="connsiteX0" fmla="*/ 0 w 914400"/>
              <a:gd name="connsiteY0" fmla="*/ 0 h 914400"/>
              <a:gd name="connsiteX1" fmla="*/ 914400 w 914400"/>
              <a:gd name="connsiteY1" fmla="*/ 0 h 914400"/>
              <a:gd name="connsiteX2" fmla="*/ 914400 w 914400"/>
              <a:gd name="connsiteY2" fmla="*/ 914400 h 914400"/>
              <a:gd name="connsiteX3" fmla="*/ 0 w 914400"/>
              <a:gd name="connsiteY3" fmla="*/ 914400 h 914400"/>
              <a:gd name="connsiteX4" fmla="*/ 0 w 914400"/>
              <a:gd name="connsiteY4" fmla="*/ 0 h 914400"/>
              <a:gd name="connsiteX0" fmla="*/ 12945 w 927345"/>
              <a:gd name="connsiteY0" fmla="*/ 0 h 914400"/>
              <a:gd name="connsiteX1" fmla="*/ 927345 w 927345"/>
              <a:gd name="connsiteY1" fmla="*/ 0 h 914400"/>
              <a:gd name="connsiteX2" fmla="*/ 927345 w 927345"/>
              <a:gd name="connsiteY2" fmla="*/ 914400 h 914400"/>
              <a:gd name="connsiteX3" fmla="*/ 12945 w 927345"/>
              <a:gd name="connsiteY3" fmla="*/ 914400 h 914400"/>
              <a:gd name="connsiteX4" fmla="*/ 0 w 927345"/>
              <a:gd name="connsiteY4" fmla="*/ 335467 h 914400"/>
              <a:gd name="connsiteX5" fmla="*/ 12945 w 927345"/>
              <a:gd name="connsiteY5" fmla="*/ 0 h 914400"/>
              <a:gd name="connsiteX0" fmla="*/ 0 w 927345"/>
              <a:gd name="connsiteY0" fmla="*/ 335467 h 914400"/>
              <a:gd name="connsiteX1" fmla="*/ 12945 w 927345"/>
              <a:gd name="connsiteY1" fmla="*/ 0 h 914400"/>
              <a:gd name="connsiteX2" fmla="*/ 927345 w 927345"/>
              <a:gd name="connsiteY2" fmla="*/ 0 h 914400"/>
              <a:gd name="connsiteX3" fmla="*/ 927345 w 927345"/>
              <a:gd name="connsiteY3" fmla="*/ 914400 h 914400"/>
              <a:gd name="connsiteX4" fmla="*/ 12945 w 927345"/>
              <a:gd name="connsiteY4" fmla="*/ 914400 h 914400"/>
              <a:gd name="connsiteX5" fmla="*/ 91440 w 927345"/>
              <a:gd name="connsiteY5" fmla="*/ 426907 h 914400"/>
              <a:gd name="connsiteX0" fmla="*/ 0 w 927345"/>
              <a:gd name="connsiteY0" fmla="*/ 335467 h 914400"/>
              <a:gd name="connsiteX1" fmla="*/ 12945 w 927345"/>
              <a:gd name="connsiteY1" fmla="*/ 0 h 914400"/>
              <a:gd name="connsiteX2" fmla="*/ 927345 w 927345"/>
              <a:gd name="connsiteY2" fmla="*/ 0 h 914400"/>
              <a:gd name="connsiteX3" fmla="*/ 927345 w 927345"/>
              <a:gd name="connsiteY3" fmla="*/ 914400 h 914400"/>
              <a:gd name="connsiteX4" fmla="*/ 12945 w 927345"/>
              <a:gd name="connsiteY4" fmla="*/ 914400 h 914400"/>
              <a:gd name="connsiteX0" fmla="*/ 0 w 914400"/>
              <a:gd name="connsiteY0" fmla="*/ 0 h 914400"/>
              <a:gd name="connsiteX1" fmla="*/ 914400 w 914400"/>
              <a:gd name="connsiteY1" fmla="*/ 0 h 914400"/>
              <a:gd name="connsiteX2" fmla="*/ 914400 w 914400"/>
              <a:gd name="connsiteY2" fmla="*/ 914400 h 914400"/>
              <a:gd name="connsiteX3" fmla="*/ 0 w 914400"/>
              <a:gd name="connsiteY3" fmla="*/ 914400 h 914400"/>
            </a:gdLst>
            <a:ahLst/>
            <a:cxnLst>
              <a:cxn ang="0">
                <a:pos x="connsiteX0" y="connsiteY0"/>
              </a:cxn>
              <a:cxn ang="0">
                <a:pos x="connsiteX1" y="connsiteY1"/>
              </a:cxn>
              <a:cxn ang="0">
                <a:pos x="connsiteX2" y="connsiteY2"/>
              </a:cxn>
              <a:cxn ang="0">
                <a:pos x="connsiteX3" y="connsiteY3"/>
              </a:cxn>
            </a:cxnLst>
            <a:rect l="l" t="t" r="r" b="b"/>
            <a:pathLst>
              <a:path w="914400" h="914400">
                <a:moveTo>
                  <a:pt x="0" y="0"/>
                </a:moveTo>
                <a:lnTo>
                  <a:pt x="914400" y="0"/>
                </a:lnTo>
                <a:lnTo>
                  <a:pt x="914400" y="914400"/>
                </a:lnTo>
                <a:lnTo>
                  <a:pt x="0" y="914400"/>
                </a:lnTo>
              </a:path>
            </a:pathLst>
          </a:cu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nchorCtr="0">
            <a:spAutoFit/>
          </a:bodyPr>
          <a:lstStyle/>
          <a:p>
            <a:pPr>
              <a:spcBef>
                <a:spcPts val="3000"/>
              </a:spcBef>
              <a:buClr>
                <a:schemeClr val="accent1"/>
              </a:buClr>
            </a:pPr>
            <a:r>
              <a:rPr lang="en-US" sz="1400" b="1" dirty="0" smtClean="0">
                <a:solidFill>
                  <a:schemeClr val="accent1"/>
                </a:solidFill>
                <a:latin typeface="Arial" pitchFamily="34" charset="0"/>
                <a:cs typeface="Arial" pitchFamily="34" charset="0"/>
              </a:rPr>
              <a:t>WTS Ghana</a:t>
            </a:r>
            <a:r>
              <a:rPr lang="en-US" sz="1400" b="1" dirty="0">
                <a:solidFill>
                  <a:schemeClr val="accent1"/>
                </a:solidFill>
                <a:latin typeface="Arial" pitchFamily="34" charset="0"/>
                <a:cs typeface="Arial" pitchFamily="34" charset="0"/>
              </a:rPr>
              <a:t/>
            </a:r>
            <a:br>
              <a:rPr lang="en-US" sz="1400" b="1" dirty="0">
                <a:solidFill>
                  <a:schemeClr val="accent1"/>
                </a:solidFill>
                <a:latin typeface="Arial" pitchFamily="34" charset="0"/>
                <a:cs typeface="Arial" pitchFamily="34" charset="0"/>
              </a:rPr>
            </a:br>
            <a:r>
              <a:rPr lang="en-US" sz="1300" b="1" dirty="0">
                <a:solidFill>
                  <a:schemeClr val="accent1"/>
                </a:solidFill>
                <a:latin typeface="Arial" pitchFamily="34" charset="0"/>
                <a:cs typeface="Arial" pitchFamily="34" charset="0"/>
              </a:rPr>
              <a:t>(</a:t>
            </a:r>
            <a:r>
              <a:rPr lang="en-US" sz="1300" b="1" dirty="0" smtClean="0">
                <a:solidFill>
                  <a:schemeClr val="accent1"/>
                </a:solidFill>
                <a:latin typeface="Arial" pitchFamily="34" charset="0"/>
                <a:cs typeface="Arial" pitchFamily="34" charset="0"/>
              </a:rPr>
              <a:t>Tax Legal Consulting)</a:t>
            </a:r>
            <a:r>
              <a:rPr lang="en-US" sz="1300" b="1" dirty="0">
                <a:solidFill>
                  <a:schemeClr val="accent1"/>
                </a:solidFill>
                <a:latin typeface="Arial" pitchFamily="34" charset="0"/>
                <a:cs typeface="Arial" pitchFamily="34" charset="0"/>
              </a:rPr>
              <a:t/>
            </a:r>
            <a:br>
              <a:rPr lang="en-US" sz="1300" b="1" dirty="0">
                <a:solidFill>
                  <a:schemeClr val="accent1"/>
                </a:solidFill>
                <a:latin typeface="Arial" pitchFamily="34" charset="0"/>
                <a:cs typeface="Arial" pitchFamily="34" charset="0"/>
              </a:rPr>
            </a:br>
            <a:endParaRPr lang="en-US" sz="1300" b="1" dirty="0" smtClean="0">
              <a:solidFill>
                <a:schemeClr val="accent1"/>
              </a:solidFill>
              <a:latin typeface="Arial" pitchFamily="34" charset="0"/>
              <a:cs typeface="Arial" pitchFamily="34" charset="0"/>
            </a:endParaRPr>
          </a:p>
          <a:p>
            <a:pPr>
              <a:spcBef>
                <a:spcPts val="1200"/>
              </a:spcBef>
              <a:buClr>
                <a:schemeClr val="accent1"/>
              </a:buClr>
            </a:pPr>
            <a:r>
              <a:rPr lang="en-GB" sz="1400" dirty="0" smtClean="0">
                <a:solidFill>
                  <a:schemeClr val="tx1"/>
                </a:solidFill>
                <a:latin typeface="Arial" pitchFamily="34" charset="0"/>
                <a:cs typeface="Arial" pitchFamily="34" charset="0"/>
              </a:rPr>
              <a:t>P.O</a:t>
            </a:r>
            <a:r>
              <a:rPr lang="en-GB" sz="1400" dirty="0">
                <a:solidFill>
                  <a:schemeClr val="tx1"/>
                </a:solidFill>
                <a:latin typeface="Arial" pitchFamily="34" charset="0"/>
                <a:cs typeface="Arial" pitchFamily="34" charset="0"/>
              </a:rPr>
              <a:t>. Box KD 66</a:t>
            </a:r>
            <a:br>
              <a:rPr lang="en-GB" sz="1400" dirty="0">
                <a:solidFill>
                  <a:schemeClr val="tx1"/>
                </a:solidFill>
                <a:latin typeface="Arial" pitchFamily="34" charset="0"/>
                <a:cs typeface="Arial" pitchFamily="34" charset="0"/>
              </a:rPr>
            </a:br>
            <a:r>
              <a:rPr lang="en-GB" sz="1400" dirty="0" smtClean="0">
                <a:solidFill>
                  <a:schemeClr val="tx1"/>
                </a:solidFill>
                <a:latin typeface="Arial" pitchFamily="34" charset="0"/>
                <a:cs typeface="Arial" pitchFamily="34" charset="0"/>
              </a:rPr>
              <a:t>Kanda-Accra, Ghana</a:t>
            </a:r>
            <a:r>
              <a:rPr lang="en-GB" sz="1400" dirty="0">
                <a:solidFill>
                  <a:schemeClr val="tx1"/>
                </a:solidFill>
                <a:latin typeface="Arial" pitchFamily="34" charset="0"/>
                <a:cs typeface="Arial" pitchFamily="34" charset="0"/>
              </a:rPr>
              <a:t/>
            </a:r>
            <a:br>
              <a:rPr lang="en-GB" sz="1400" dirty="0">
                <a:solidFill>
                  <a:schemeClr val="tx1"/>
                </a:solidFill>
                <a:latin typeface="Arial" pitchFamily="34" charset="0"/>
                <a:cs typeface="Arial" pitchFamily="34" charset="0"/>
              </a:rPr>
            </a:br>
            <a:r>
              <a:rPr lang="en-GB" sz="1400" dirty="0" smtClean="0">
                <a:solidFill>
                  <a:schemeClr val="tx1"/>
                </a:solidFill>
                <a:latin typeface="Arial" pitchFamily="34" charset="0"/>
                <a:cs typeface="Arial" pitchFamily="34" charset="0"/>
              </a:rPr>
              <a:t>Tel              +233 (244) 23 5144</a:t>
            </a:r>
          </a:p>
          <a:p>
            <a:pPr>
              <a:buClr>
                <a:schemeClr val="accent1"/>
              </a:buClr>
            </a:pPr>
            <a:r>
              <a:rPr lang="en-GB" sz="1400" dirty="0" smtClean="0">
                <a:solidFill>
                  <a:schemeClr val="tx1"/>
                </a:solidFill>
                <a:latin typeface="Arial" pitchFamily="34" charset="0"/>
                <a:cs typeface="Arial" pitchFamily="34" charset="0"/>
              </a:rPr>
              <a:t>                   +</a:t>
            </a:r>
            <a:r>
              <a:rPr lang="en-GB" sz="1400" dirty="0">
                <a:solidFill>
                  <a:schemeClr val="tx1"/>
                </a:solidFill>
                <a:latin typeface="Arial" pitchFamily="34" charset="0"/>
                <a:cs typeface="Arial" pitchFamily="34" charset="0"/>
              </a:rPr>
              <a:t>233 (302) 23 </a:t>
            </a:r>
            <a:r>
              <a:rPr lang="en-GB" sz="1400" dirty="0" smtClean="0">
                <a:solidFill>
                  <a:schemeClr val="tx1"/>
                </a:solidFill>
                <a:latin typeface="Arial" pitchFamily="34" charset="0"/>
                <a:cs typeface="Arial" pitchFamily="34" charset="0"/>
              </a:rPr>
              <a:t>6334</a:t>
            </a:r>
            <a:r>
              <a:rPr lang="en-GB" sz="1400" dirty="0">
                <a:solidFill>
                  <a:schemeClr val="tx1"/>
                </a:solidFill>
                <a:latin typeface="Arial" pitchFamily="34" charset="0"/>
                <a:cs typeface="Arial" pitchFamily="34" charset="0"/>
              </a:rPr>
              <a:t/>
            </a:r>
            <a:br>
              <a:rPr lang="en-GB" sz="1400" dirty="0">
                <a:solidFill>
                  <a:schemeClr val="tx1"/>
                </a:solidFill>
                <a:latin typeface="Arial" pitchFamily="34" charset="0"/>
                <a:cs typeface="Arial" pitchFamily="34" charset="0"/>
              </a:rPr>
            </a:br>
            <a:r>
              <a:rPr lang="en-GB" sz="1400" dirty="0" smtClean="0">
                <a:solidFill>
                  <a:schemeClr val="tx1"/>
                </a:solidFill>
                <a:latin typeface="Arial" pitchFamily="34" charset="0"/>
                <a:cs typeface="Arial" pitchFamily="34" charset="0"/>
              </a:rPr>
              <a:t>Fax             +</a:t>
            </a:r>
            <a:r>
              <a:rPr lang="en-GB" sz="1400" dirty="0">
                <a:solidFill>
                  <a:schemeClr val="tx1"/>
                </a:solidFill>
                <a:latin typeface="Arial" pitchFamily="34" charset="0"/>
                <a:cs typeface="Arial" pitchFamily="34" charset="0"/>
              </a:rPr>
              <a:t>233 (302) 23 </a:t>
            </a:r>
            <a:r>
              <a:rPr lang="en-GB" sz="1400" dirty="0" smtClean="0">
                <a:solidFill>
                  <a:schemeClr val="tx1"/>
                </a:solidFill>
                <a:latin typeface="Arial" pitchFamily="34" charset="0"/>
                <a:cs typeface="Arial" pitchFamily="34" charset="0"/>
              </a:rPr>
              <a:t>6334</a:t>
            </a:r>
            <a:r>
              <a:rPr lang="en-GB" sz="1400" dirty="0">
                <a:solidFill>
                  <a:schemeClr val="tx1"/>
                </a:solidFill>
                <a:latin typeface="Arial" pitchFamily="34" charset="0"/>
                <a:cs typeface="Arial" pitchFamily="34" charset="0"/>
              </a:rPr>
              <a:t/>
            </a:r>
            <a:br>
              <a:rPr lang="en-GB" sz="1400" dirty="0">
                <a:solidFill>
                  <a:schemeClr val="tx1"/>
                </a:solidFill>
                <a:latin typeface="Arial" pitchFamily="34" charset="0"/>
                <a:cs typeface="Arial" pitchFamily="34" charset="0"/>
              </a:rPr>
            </a:br>
            <a:r>
              <a:rPr lang="en-GB" sz="1400" dirty="0" smtClean="0">
                <a:solidFill>
                  <a:schemeClr val="tx1"/>
                </a:solidFill>
                <a:latin typeface="Arial" pitchFamily="34" charset="0"/>
                <a:cs typeface="Arial" pitchFamily="34" charset="0"/>
              </a:rPr>
              <a:t>E-mail: </a:t>
            </a:r>
            <a:r>
              <a:rPr lang="en-GB" sz="1400" dirty="0">
                <a:solidFill>
                  <a:schemeClr val="tx1"/>
                </a:solidFill>
                <a:latin typeface="Arial" pitchFamily="34" charset="0"/>
                <a:cs typeface="Arial" pitchFamily="34" charset="0"/>
              </a:rPr>
              <a:t>	</a:t>
            </a:r>
            <a:r>
              <a:rPr lang="en-GB" sz="1400" dirty="0" smtClean="0">
                <a:solidFill>
                  <a:schemeClr val="tx1"/>
                </a:solidFill>
                <a:latin typeface="Arial" pitchFamily="34" charset="0"/>
                <a:cs typeface="Arial" pitchFamily="34" charset="0"/>
                <a:hlinkClick r:id="rId3"/>
              </a:rPr>
              <a:t>abdallah.alinakyea@wts.com.gh</a:t>
            </a:r>
            <a:endParaRPr lang="en-GB" sz="1400" dirty="0" smtClean="0">
              <a:solidFill>
                <a:schemeClr val="tx1"/>
              </a:solidFill>
              <a:latin typeface="Arial" pitchFamily="34" charset="0"/>
              <a:cs typeface="Arial" pitchFamily="34" charset="0"/>
            </a:endParaRPr>
          </a:p>
          <a:p>
            <a:pPr>
              <a:spcBef>
                <a:spcPts val="600"/>
              </a:spcBef>
              <a:buClr>
                <a:schemeClr val="accent1"/>
              </a:buClr>
            </a:pPr>
            <a:r>
              <a:rPr lang="en-GB" sz="1400" dirty="0" smtClean="0">
                <a:solidFill>
                  <a:schemeClr val="tx1"/>
                </a:solidFill>
                <a:latin typeface="Arial" pitchFamily="34" charset="0"/>
                <a:cs typeface="Arial" pitchFamily="34" charset="0"/>
              </a:rPr>
              <a:t>Website:	</a:t>
            </a:r>
            <a:r>
              <a:rPr lang="en-GB" sz="1400" dirty="0" smtClean="0">
                <a:solidFill>
                  <a:schemeClr val="tx1"/>
                </a:solidFill>
                <a:latin typeface="Arial" pitchFamily="34" charset="0"/>
                <a:cs typeface="Arial" pitchFamily="34" charset="0"/>
                <a:hlinkClick r:id="rId4"/>
              </a:rPr>
              <a:t>www.wts.com.gh</a:t>
            </a:r>
            <a:r>
              <a:rPr lang="en-GB" sz="1400" dirty="0" smtClean="0">
                <a:solidFill>
                  <a:schemeClr val="tx1"/>
                </a:solidFill>
                <a:latin typeface="Arial" pitchFamily="34" charset="0"/>
                <a:cs typeface="Arial" pitchFamily="34" charset="0"/>
              </a:rPr>
              <a:t> </a:t>
            </a:r>
            <a:r>
              <a:rPr lang="en-GB" sz="1400" dirty="0">
                <a:solidFill>
                  <a:schemeClr val="tx1"/>
                </a:solidFill>
                <a:latin typeface="Arial" pitchFamily="34" charset="0"/>
                <a:cs typeface="Arial" pitchFamily="34" charset="0"/>
              </a:rPr>
              <a:t/>
            </a:r>
            <a:br>
              <a:rPr lang="en-GB" sz="1400" dirty="0">
                <a:solidFill>
                  <a:schemeClr val="tx1"/>
                </a:solidFill>
                <a:latin typeface="Arial" pitchFamily="34" charset="0"/>
                <a:cs typeface="Arial" pitchFamily="34" charset="0"/>
              </a:rPr>
            </a:br>
            <a:r>
              <a:rPr lang="en-GB" sz="1400" dirty="0" smtClean="0">
                <a:solidFill>
                  <a:schemeClr val="tx1"/>
                </a:solidFill>
                <a:latin typeface="Arial" pitchFamily="34" charset="0"/>
                <a:cs typeface="Arial" pitchFamily="34" charset="0"/>
              </a:rPr>
              <a:t>	</a:t>
            </a:r>
          </a:p>
        </p:txBody>
      </p:sp>
      <p:pic>
        <p:nvPicPr>
          <p:cNvPr id="2050" name="Picture 2" descr="K:\PICTURES ON CAMERA 2\P1000682.JPG"/>
          <p:cNvPicPr>
            <a:picLocks noChangeAspect="1" noChangeArrowheads="1"/>
          </p:cNvPicPr>
          <p:nvPr/>
        </p:nvPicPr>
        <p:blipFill>
          <a:blip r:embed="rId5" cstate="print"/>
          <a:srcRect/>
          <a:stretch>
            <a:fillRect/>
          </a:stretch>
        </p:blipFill>
        <p:spPr bwMode="auto">
          <a:xfrm>
            <a:off x="1705930" y="1718055"/>
            <a:ext cx="2088000" cy="1566001"/>
          </a:xfrm>
          <a:prstGeom prst="rect">
            <a:avLst/>
          </a:prstGeom>
          <a:noFill/>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p:cNvSpPr>
            <a:spLocks noGrp="1"/>
          </p:cNvSpPr>
          <p:nvPr>
            <p:ph type="ftr" sz="quarter" idx="11"/>
          </p:nvPr>
        </p:nvSpPr>
        <p:spPr bwMode="gray">
          <a:xfrm>
            <a:off x="5220536" y="6558920"/>
            <a:ext cx="3319820" cy="246221"/>
          </a:xfrm>
        </p:spPr>
        <p:txBody>
          <a:bodyPr/>
          <a:lstStyle/>
          <a:p>
            <a:r>
              <a:rPr lang="en-GB" b="1" smtClean="0"/>
              <a:t>GHANA TAX TRENDS· Abdallah Ali-Nakyea (Director)   12.08.2015 </a:t>
            </a:r>
            <a:endParaRPr lang="en-GB" dirty="0"/>
          </a:p>
        </p:txBody>
      </p:sp>
      <p:sp>
        <p:nvSpPr>
          <p:cNvPr id="5" name="Foliennummernplatzhalter 4"/>
          <p:cNvSpPr>
            <a:spLocks noGrp="1"/>
          </p:cNvSpPr>
          <p:nvPr>
            <p:ph type="sldNum" sz="quarter" idx="12"/>
          </p:nvPr>
        </p:nvSpPr>
        <p:spPr bwMode="gray">
          <a:xfrm>
            <a:off x="8617980" y="6620475"/>
            <a:ext cx="57708" cy="123111"/>
          </a:xfrm>
        </p:spPr>
        <p:txBody>
          <a:bodyPr/>
          <a:lstStyle/>
          <a:p>
            <a:fld id="{05B86B18-2475-4CE0-AB5D-557E749F8469}" type="slidenum">
              <a:rPr lang="en-GB" smtClean="0"/>
              <a:pPr/>
              <a:t>20</a:t>
            </a:fld>
            <a:endParaRPr lang="en-GB" dirty="0"/>
          </a:p>
        </p:txBody>
      </p:sp>
      <p:sp>
        <p:nvSpPr>
          <p:cNvPr id="8" name="Rechteck 5"/>
          <p:cNvSpPr/>
          <p:nvPr/>
        </p:nvSpPr>
        <p:spPr bwMode="gray">
          <a:xfrm>
            <a:off x="468313" y="792480"/>
            <a:ext cx="8207377" cy="6217087"/>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nchorCtr="0">
            <a:spAutoFit/>
          </a:bodyPr>
          <a:lstStyle/>
          <a:p>
            <a:pPr marL="914400" lvl="1" indent="-457200" algn="just">
              <a:spcBef>
                <a:spcPts val="600"/>
              </a:spcBef>
              <a:buClr>
                <a:schemeClr val="accent1"/>
              </a:buClr>
              <a:buFont typeface="Wingdings" panose="05000000000000000000" pitchFamily="2" charset="2"/>
              <a:buChar char="v"/>
            </a:pPr>
            <a:r>
              <a:rPr lang="en-US" sz="2600" dirty="0" smtClean="0">
                <a:solidFill>
                  <a:schemeClr val="tx1"/>
                </a:solidFill>
              </a:rPr>
              <a:t>Manufacturing companies located in regional capitals other than Accra/</a:t>
            </a:r>
            <a:r>
              <a:rPr lang="en-US" sz="2600" dirty="0" err="1" smtClean="0">
                <a:solidFill>
                  <a:schemeClr val="tx1"/>
                </a:solidFill>
              </a:rPr>
              <a:t>Tema</a:t>
            </a:r>
            <a:r>
              <a:rPr lang="en-US" sz="2600" dirty="0" smtClean="0">
                <a:solidFill>
                  <a:schemeClr val="tx1"/>
                </a:solidFill>
              </a:rPr>
              <a:t> – 18.75%;</a:t>
            </a:r>
          </a:p>
          <a:p>
            <a:pPr marL="914400" lvl="1" indent="-457200" algn="just">
              <a:spcBef>
                <a:spcPts val="600"/>
              </a:spcBef>
              <a:buClr>
                <a:schemeClr val="accent1"/>
              </a:buClr>
              <a:buFont typeface="Wingdings" panose="05000000000000000000" pitchFamily="2" charset="2"/>
              <a:buChar char="v"/>
            </a:pPr>
            <a:r>
              <a:rPr lang="en-US" sz="2600" dirty="0" smtClean="0">
                <a:solidFill>
                  <a:schemeClr val="tx1"/>
                </a:solidFill>
              </a:rPr>
              <a:t>Manufacturing companies located elsewhere – 12.5%;</a:t>
            </a:r>
          </a:p>
          <a:p>
            <a:pPr marL="914400" lvl="1" indent="-457200" algn="just">
              <a:spcBef>
                <a:spcPts val="600"/>
              </a:spcBef>
              <a:buClr>
                <a:schemeClr val="accent1"/>
              </a:buClr>
              <a:buFont typeface="Wingdings" panose="05000000000000000000" pitchFamily="2" charset="2"/>
              <a:buChar char="v"/>
            </a:pPr>
            <a:r>
              <a:rPr lang="en-US" sz="2600" dirty="0" smtClean="0">
                <a:solidFill>
                  <a:schemeClr val="tx1"/>
                </a:solidFill>
              </a:rPr>
              <a:t>Waste management companies – first 7 years – 8%;</a:t>
            </a:r>
          </a:p>
          <a:p>
            <a:pPr marL="914400" lvl="1" indent="-457200" algn="just">
              <a:spcBef>
                <a:spcPts val="600"/>
              </a:spcBef>
              <a:buClr>
                <a:schemeClr val="accent1"/>
              </a:buClr>
              <a:buFont typeface="Wingdings" panose="05000000000000000000" pitchFamily="2" charset="2"/>
              <a:buChar char="v"/>
            </a:pPr>
            <a:r>
              <a:rPr lang="en-US" sz="2600" dirty="0" smtClean="0">
                <a:solidFill>
                  <a:schemeClr val="tx1"/>
                </a:solidFill>
              </a:rPr>
              <a:t>Companies that process cocoa waste; livestock farming (excluding cattle), fish and cash crops – first 5 years – 0%;</a:t>
            </a:r>
          </a:p>
          <a:p>
            <a:pPr marL="914400" lvl="1" indent="-457200" algn="just">
              <a:spcBef>
                <a:spcPts val="600"/>
              </a:spcBef>
              <a:buClr>
                <a:schemeClr val="accent1"/>
              </a:buClr>
              <a:buFont typeface="Wingdings" panose="05000000000000000000" pitchFamily="2" charset="2"/>
              <a:buChar char="v"/>
            </a:pPr>
            <a:r>
              <a:rPr lang="en-US" sz="2600" dirty="0" smtClean="0">
                <a:solidFill>
                  <a:schemeClr val="tx1"/>
                </a:solidFill>
              </a:rPr>
              <a:t>Cattle farming; farming tree crops – first 10 years – 0%</a:t>
            </a:r>
          </a:p>
          <a:p>
            <a:pPr marL="914400" lvl="1" indent="-457200" algn="just">
              <a:spcBef>
                <a:spcPts val="600"/>
              </a:spcBef>
              <a:buClr>
                <a:schemeClr val="accent1"/>
              </a:buClr>
              <a:buFont typeface="Wingdings" panose="05000000000000000000" pitchFamily="2" charset="2"/>
              <a:buChar char="v"/>
            </a:pPr>
            <a:r>
              <a:rPr lang="en-US" sz="2600" dirty="0" smtClean="0">
                <a:solidFill>
                  <a:schemeClr val="tx1"/>
                </a:solidFill>
              </a:rPr>
              <a:t>Real estate approved by government, after first 5 years – 25%</a:t>
            </a:r>
            <a:endParaRPr lang="en-US" sz="2600" dirty="0">
              <a:solidFill>
                <a:schemeClr val="tx1"/>
              </a:solidFill>
            </a:endParaRPr>
          </a:p>
          <a:p>
            <a:pPr algn="just">
              <a:spcBef>
                <a:spcPts val="1800"/>
              </a:spcBef>
              <a:buClr>
                <a:schemeClr val="accent1"/>
              </a:buClr>
            </a:pPr>
            <a:r>
              <a:rPr lang="en-US" sz="2600" b="1" dirty="0" smtClean="0">
                <a:solidFill>
                  <a:schemeClr val="tx1"/>
                </a:solidFill>
              </a:rPr>
              <a:t>.</a:t>
            </a:r>
            <a:endParaRPr lang="en-US" sz="2600" b="1" dirty="0">
              <a:solidFill>
                <a:schemeClr val="tx1"/>
              </a:solidFill>
            </a:endParaRPr>
          </a:p>
        </p:txBody>
      </p:sp>
      <p:sp>
        <p:nvSpPr>
          <p:cNvPr id="6" name="Titel 1"/>
          <p:cNvSpPr txBox="1">
            <a:spLocks/>
          </p:cNvSpPr>
          <p:nvPr/>
        </p:nvSpPr>
        <p:spPr bwMode="gray">
          <a:xfrm>
            <a:off x="468313" y="195617"/>
            <a:ext cx="5039792" cy="307777"/>
          </a:xfrm>
          <a:prstGeom prst="rect">
            <a:avLst/>
          </a:prstGeom>
        </p:spPr>
        <p:txBody>
          <a:bodyPr vert="horz" wrap="square" lIns="0" tIns="0" rIns="0" bIns="0" rtlCol="0" anchor="b">
            <a:spAutoFit/>
          </a:bodyPr>
          <a:lstStyle/>
          <a:p>
            <a:pPr lvl="0">
              <a:spcBef>
                <a:spcPct val="0"/>
              </a:spcBef>
              <a:defRPr/>
            </a:pPr>
            <a:r>
              <a:rPr lang="en-GB" sz="2000" b="1" dirty="0" smtClean="0"/>
              <a:t>Industry concessions &amp; Location Savings </a:t>
            </a:r>
            <a:endParaRPr kumimoji="0" lang="en-GB" sz="2000" i="0" u="none" strike="noStrike" kern="1200" cap="none" spc="0" normalizeH="0" baseline="0" dirty="0" smtClean="0">
              <a:ln>
                <a:noFill/>
              </a:ln>
              <a:effectLst/>
              <a:uLnTx/>
              <a:uFillTx/>
              <a:latin typeface="Arial" pitchFamily="34" charset="0"/>
              <a:ea typeface="+mj-ea"/>
              <a:cs typeface="Arial" pitchFamily="34" charset="0"/>
            </a:endParaRPr>
          </a:p>
        </p:txBody>
      </p:sp>
    </p:spTree>
    <p:extLst>
      <p:ext uri="{BB962C8B-B14F-4D97-AF65-F5344CB8AC3E}">
        <p14:creationId xmlns:p14="http://schemas.microsoft.com/office/powerpoint/2010/main" val="41339929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smtClean="0"/>
              <a:t>Transfer Pricing</a:t>
            </a:r>
            <a:endParaRPr lang="en-US" sz="2800" dirty="0"/>
          </a:p>
        </p:txBody>
      </p:sp>
      <p:sp>
        <p:nvSpPr>
          <p:cNvPr id="3" name="Content Placeholder 2"/>
          <p:cNvSpPr>
            <a:spLocks noGrp="1"/>
          </p:cNvSpPr>
          <p:nvPr>
            <p:ph idx="1"/>
          </p:nvPr>
        </p:nvSpPr>
        <p:spPr>
          <a:xfrm>
            <a:off x="468313" y="1520825"/>
            <a:ext cx="8229600" cy="4222694"/>
          </a:xfrm>
        </p:spPr>
        <p:txBody>
          <a:bodyPr/>
          <a:lstStyle/>
          <a:p>
            <a:pPr algn="just"/>
            <a:r>
              <a:rPr lang="en-US" sz="2800" dirty="0" smtClean="0"/>
              <a:t>Ghana has in place a Transfer Pricing Regulation passed in 2012 (L.I. 2188).</a:t>
            </a:r>
          </a:p>
          <a:p>
            <a:pPr algn="just"/>
            <a:r>
              <a:rPr lang="en-US" sz="2800" dirty="0" smtClean="0"/>
              <a:t>It sets out the acceptable transfer pricing methods.</a:t>
            </a:r>
          </a:p>
          <a:p>
            <a:pPr algn="just"/>
            <a:r>
              <a:rPr lang="en-US" sz="2800" dirty="0" smtClean="0"/>
              <a:t>A Transfer Pricing Unit within the Large Taxpayer Office is in place.</a:t>
            </a:r>
          </a:p>
          <a:p>
            <a:pPr algn="just"/>
            <a:r>
              <a:rPr lang="en-US" sz="2800" dirty="0" smtClean="0"/>
              <a:t>The first transfer pricing returns were filed by companies in 2013.</a:t>
            </a:r>
          </a:p>
          <a:p>
            <a:pPr algn="just"/>
            <a:r>
              <a:rPr lang="en-US" sz="2800" dirty="0" smtClean="0"/>
              <a:t>Transfer pricing audits have also commenced in Ghana.</a:t>
            </a:r>
            <a:endParaRPr lang="en-US" sz="2800" dirty="0"/>
          </a:p>
        </p:txBody>
      </p:sp>
      <p:sp>
        <p:nvSpPr>
          <p:cNvPr id="4" name="Footer Placeholder 3"/>
          <p:cNvSpPr>
            <a:spLocks noGrp="1"/>
          </p:cNvSpPr>
          <p:nvPr>
            <p:ph type="ftr" sz="quarter" idx="11"/>
          </p:nvPr>
        </p:nvSpPr>
        <p:spPr/>
        <p:txBody>
          <a:bodyPr/>
          <a:lstStyle/>
          <a:p>
            <a:r>
              <a:rPr lang="de-DE" smtClean="0"/>
              <a:t>GHANA TAX TRENDS· Abdallah Ali-Nakyea (Director)   12.08.2015 </a:t>
            </a:r>
            <a:endParaRPr lang="de-DE" dirty="0"/>
          </a:p>
        </p:txBody>
      </p:sp>
      <p:sp>
        <p:nvSpPr>
          <p:cNvPr id="5" name="Slide Number Placeholder 4"/>
          <p:cNvSpPr>
            <a:spLocks noGrp="1"/>
          </p:cNvSpPr>
          <p:nvPr>
            <p:ph type="sldNum" sz="quarter" idx="12"/>
          </p:nvPr>
        </p:nvSpPr>
        <p:spPr/>
        <p:txBody>
          <a:bodyPr/>
          <a:lstStyle/>
          <a:p>
            <a:fld id="{05B86B18-2475-4CE0-AB5D-557E749F8469}" type="slidenum">
              <a:rPr lang="de-DE" smtClean="0"/>
              <a:pPr/>
              <a:t>21</a:t>
            </a:fld>
            <a:endParaRPr lang="de-DE"/>
          </a:p>
        </p:txBody>
      </p:sp>
    </p:spTree>
    <p:extLst>
      <p:ext uri="{BB962C8B-B14F-4D97-AF65-F5344CB8AC3E}">
        <p14:creationId xmlns:p14="http://schemas.microsoft.com/office/powerpoint/2010/main" val="164872424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p:cNvSpPr>
            <a:spLocks noGrp="1"/>
          </p:cNvSpPr>
          <p:nvPr>
            <p:ph type="ftr" sz="quarter" idx="11"/>
          </p:nvPr>
        </p:nvSpPr>
        <p:spPr bwMode="gray">
          <a:xfrm>
            <a:off x="5220536" y="6558920"/>
            <a:ext cx="3319820" cy="246221"/>
          </a:xfrm>
        </p:spPr>
        <p:txBody>
          <a:bodyPr/>
          <a:lstStyle/>
          <a:p>
            <a:r>
              <a:rPr lang="en-GB" b="1" smtClean="0"/>
              <a:t>GHANA TAX TRENDS· Abdallah Ali-Nakyea (Director)   12.08.2015 </a:t>
            </a:r>
            <a:endParaRPr lang="en-GB" dirty="0"/>
          </a:p>
        </p:txBody>
      </p:sp>
      <p:sp>
        <p:nvSpPr>
          <p:cNvPr id="5" name="Foliennummernplatzhalter 4"/>
          <p:cNvSpPr>
            <a:spLocks noGrp="1"/>
          </p:cNvSpPr>
          <p:nvPr>
            <p:ph type="sldNum" sz="quarter" idx="12"/>
          </p:nvPr>
        </p:nvSpPr>
        <p:spPr bwMode="gray">
          <a:xfrm>
            <a:off x="8617980" y="6620475"/>
            <a:ext cx="57708" cy="123111"/>
          </a:xfrm>
        </p:spPr>
        <p:txBody>
          <a:bodyPr/>
          <a:lstStyle/>
          <a:p>
            <a:fld id="{05B86B18-2475-4CE0-AB5D-557E749F8469}" type="slidenum">
              <a:rPr lang="en-GB" smtClean="0"/>
              <a:pPr/>
              <a:t>22</a:t>
            </a:fld>
            <a:endParaRPr lang="en-GB" dirty="0"/>
          </a:p>
        </p:txBody>
      </p:sp>
      <p:sp>
        <p:nvSpPr>
          <p:cNvPr id="7" name="Titel 1"/>
          <p:cNvSpPr txBox="1">
            <a:spLocks/>
          </p:cNvSpPr>
          <p:nvPr/>
        </p:nvSpPr>
        <p:spPr bwMode="gray">
          <a:xfrm>
            <a:off x="468312" y="166339"/>
            <a:ext cx="5856287" cy="276999"/>
          </a:xfrm>
          <a:prstGeom prst="rect">
            <a:avLst/>
          </a:prstGeom>
        </p:spPr>
        <p:txBody>
          <a:bodyPr vert="horz" wrap="square" lIns="0" tIns="0" rIns="0" bIns="0" rtlCol="0" anchor="b">
            <a:spAutoFit/>
          </a:bodyPr>
          <a:lstStyle/>
          <a:p>
            <a:pPr lvl="0">
              <a:spcBef>
                <a:spcPct val="0"/>
              </a:spcBef>
              <a:defRPr/>
            </a:pPr>
            <a:r>
              <a:rPr lang="en-GB" b="1" dirty="0" smtClean="0"/>
              <a:t>INDIRECT TAXES</a:t>
            </a:r>
            <a:endParaRPr kumimoji="0" lang="en-GB" b="1" i="0" u="none" strike="noStrike" kern="1200" cap="none" spc="0" normalizeH="0" baseline="0" dirty="0" smtClean="0">
              <a:ln>
                <a:noFill/>
              </a:ln>
              <a:effectLst/>
              <a:uLnTx/>
              <a:uFillTx/>
              <a:latin typeface="Arial" pitchFamily="34" charset="0"/>
              <a:ea typeface="+mj-ea"/>
              <a:cs typeface="Arial" pitchFamily="34" charset="0"/>
            </a:endParaRPr>
          </a:p>
        </p:txBody>
      </p:sp>
      <p:sp>
        <p:nvSpPr>
          <p:cNvPr id="8" name="Rechteck 5"/>
          <p:cNvSpPr/>
          <p:nvPr/>
        </p:nvSpPr>
        <p:spPr bwMode="gray">
          <a:xfrm>
            <a:off x="410603" y="685800"/>
            <a:ext cx="8265085" cy="5555367"/>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nchorCtr="0">
            <a:spAutoFit/>
          </a:bodyPr>
          <a:lstStyle/>
          <a:p>
            <a:pPr marL="457200" indent="-457200" algn="just">
              <a:spcBef>
                <a:spcPts val="600"/>
              </a:spcBef>
              <a:buClr>
                <a:schemeClr val="accent1"/>
              </a:buClr>
              <a:buFont typeface="Wingdings" panose="05000000000000000000" pitchFamily="2" charset="2"/>
              <a:buChar char="Ø"/>
            </a:pPr>
            <a:r>
              <a:rPr lang="en-US" sz="2800" dirty="0" smtClean="0">
                <a:solidFill>
                  <a:schemeClr val="tx1"/>
                </a:solidFill>
              </a:rPr>
              <a:t>Value Added Tax (VAT) and National Health Insurance Levy (NHIL) are charged on the following:</a:t>
            </a:r>
          </a:p>
          <a:p>
            <a:pPr marL="914400" lvl="1" indent="-457200" algn="just">
              <a:spcBef>
                <a:spcPts val="600"/>
              </a:spcBef>
              <a:buClr>
                <a:schemeClr val="accent1"/>
              </a:buClr>
              <a:buFont typeface="Wingdings" panose="05000000000000000000" pitchFamily="2" charset="2"/>
              <a:buChar char="v"/>
            </a:pPr>
            <a:r>
              <a:rPr lang="en-US" sz="2800" dirty="0" smtClean="0">
                <a:solidFill>
                  <a:schemeClr val="tx1"/>
                </a:solidFill>
              </a:rPr>
              <a:t>Every supply of goods and services made in Ghana;</a:t>
            </a:r>
          </a:p>
          <a:p>
            <a:pPr marL="914400" lvl="1" indent="-457200" algn="just">
              <a:spcBef>
                <a:spcPts val="600"/>
              </a:spcBef>
              <a:buClr>
                <a:schemeClr val="accent1"/>
              </a:buClr>
              <a:buFont typeface="Wingdings" panose="05000000000000000000" pitchFamily="2" charset="2"/>
              <a:buChar char="v"/>
            </a:pPr>
            <a:r>
              <a:rPr lang="en-US" sz="2800" dirty="0" smtClean="0">
                <a:solidFill>
                  <a:schemeClr val="tx1"/>
                </a:solidFill>
              </a:rPr>
              <a:t>Every importation of goods;</a:t>
            </a:r>
          </a:p>
          <a:p>
            <a:pPr marL="914400" lvl="1" indent="-457200" algn="just">
              <a:spcBef>
                <a:spcPts val="600"/>
              </a:spcBef>
              <a:buClr>
                <a:schemeClr val="accent1"/>
              </a:buClr>
              <a:buFont typeface="Wingdings" panose="05000000000000000000" pitchFamily="2" charset="2"/>
              <a:buChar char="v"/>
            </a:pPr>
            <a:r>
              <a:rPr lang="en-US" sz="2800" dirty="0" smtClean="0">
                <a:solidFill>
                  <a:schemeClr val="tx1"/>
                </a:solidFill>
              </a:rPr>
              <a:t>Supply of any imported service.</a:t>
            </a:r>
            <a:endParaRPr lang="en-US" sz="2800" dirty="0">
              <a:solidFill>
                <a:schemeClr val="tx1"/>
              </a:solidFill>
            </a:endParaRPr>
          </a:p>
          <a:p>
            <a:pPr marL="457200" indent="-457200" algn="just">
              <a:spcBef>
                <a:spcPts val="600"/>
              </a:spcBef>
              <a:buClr>
                <a:schemeClr val="accent1"/>
              </a:buClr>
              <a:buFont typeface="Wingdings" panose="05000000000000000000" pitchFamily="2" charset="2"/>
              <a:buChar char="Ø"/>
            </a:pPr>
            <a:r>
              <a:rPr lang="en-US" sz="2800" dirty="0" smtClean="0">
                <a:solidFill>
                  <a:schemeClr val="tx1"/>
                </a:solidFill>
              </a:rPr>
              <a:t>The rate of VAT is 15% and that of NHIL is 2.5%.</a:t>
            </a:r>
          </a:p>
          <a:p>
            <a:pPr marL="457200" indent="-457200" algn="just">
              <a:spcBef>
                <a:spcPts val="600"/>
              </a:spcBef>
              <a:buClr>
                <a:schemeClr val="accent1"/>
              </a:buClr>
              <a:buFont typeface="Wingdings" panose="05000000000000000000" pitchFamily="2" charset="2"/>
              <a:buChar char="Ø"/>
            </a:pPr>
            <a:r>
              <a:rPr lang="en-US" sz="2800" dirty="0" smtClean="0">
                <a:solidFill>
                  <a:schemeClr val="tx1"/>
                </a:solidFill>
              </a:rPr>
              <a:t>The Value Added Tax is governed by the Value Added tax Act, 2013 (Act 870) which has now added financial services and real estate, among others to attract a charge of VAT and NHIL.</a:t>
            </a:r>
            <a:endParaRPr lang="en-US" sz="2600" dirty="0">
              <a:solidFill>
                <a:schemeClr val="tx1"/>
              </a:solidFill>
            </a:endParaRPr>
          </a:p>
        </p:txBody>
      </p:sp>
    </p:spTree>
    <p:extLst>
      <p:ext uri="{BB962C8B-B14F-4D97-AF65-F5344CB8AC3E}">
        <p14:creationId xmlns:p14="http://schemas.microsoft.com/office/powerpoint/2010/main" val="167132858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p:cNvSpPr>
            <a:spLocks noGrp="1"/>
          </p:cNvSpPr>
          <p:nvPr>
            <p:ph type="ftr" sz="quarter" idx="11"/>
          </p:nvPr>
        </p:nvSpPr>
        <p:spPr bwMode="gray">
          <a:xfrm>
            <a:off x="5220536" y="6558920"/>
            <a:ext cx="3319820" cy="246221"/>
          </a:xfrm>
        </p:spPr>
        <p:txBody>
          <a:bodyPr/>
          <a:lstStyle/>
          <a:p>
            <a:r>
              <a:rPr lang="en-GB" b="1" smtClean="0"/>
              <a:t>GHANA TAX TRENDS· Abdallah Ali-Nakyea (Director)   12.08.2015 </a:t>
            </a:r>
            <a:endParaRPr lang="en-GB" dirty="0"/>
          </a:p>
        </p:txBody>
      </p:sp>
      <p:sp>
        <p:nvSpPr>
          <p:cNvPr id="5" name="Foliennummernplatzhalter 4"/>
          <p:cNvSpPr>
            <a:spLocks noGrp="1"/>
          </p:cNvSpPr>
          <p:nvPr>
            <p:ph type="sldNum" sz="quarter" idx="12"/>
          </p:nvPr>
        </p:nvSpPr>
        <p:spPr bwMode="gray">
          <a:xfrm>
            <a:off x="8617980" y="6620475"/>
            <a:ext cx="57708" cy="123111"/>
          </a:xfrm>
        </p:spPr>
        <p:txBody>
          <a:bodyPr/>
          <a:lstStyle/>
          <a:p>
            <a:fld id="{05B86B18-2475-4CE0-AB5D-557E749F8469}" type="slidenum">
              <a:rPr lang="en-GB" smtClean="0"/>
              <a:pPr/>
              <a:t>23</a:t>
            </a:fld>
            <a:endParaRPr lang="en-GB" dirty="0"/>
          </a:p>
        </p:txBody>
      </p:sp>
      <p:sp>
        <p:nvSpPr>
          <p:cNvPr id="7" name="Titel 1"/>
          <p:cNvSpPr txBox="1">
            <a:spLocks/>
          </p:cNvSpPr>
          <p:nvPr/>
        </p:nvSpPr>
        <p:spPr bwMode="gray">
          <a:xfrm>
            <a:off x="468312" y="166339"/>
            <a:ext cx="5856287" cy="276999"/>
          </a:xfrm>
          <a:prstGeom prst="rect">
            <a:avLst/>
          </a:prstGeom>
        </p:spPr>
        <p:txBody>
          <a:bodyPr vert="horz" wrap="square" lIns="0" tIns="0" rIns="0" bIns="0" rtlCol="0" anchor="b">
            <a:spAutoFit/>
          </a:bodyPr>
          <a:lstStyle/>
          <a:p>
            <a:pPr lvl="0">
              <a:spcBef>
                <a:spcPct val="0"/>
              </a:spcBef>
              <a:defRPr/>
            </a:pPr>
            <a:r>
              <a:rPr lang="en-GB" b="1" dirty="0" smtClean="0"/>
              <a:t>TECHNOLOGY TRANSFER AGREEMENT</a:t>
            </a:r>
            <a:endParaRPr kumimoji="0" lang="en-GB" b="1" i="0" u="none" strike="noStrike" kern="1200" cap="none" spc="0" normalizeH="0" baseline="0" dirty="0" smtClean="0">
              <a:ln>
                <a:noFill/>
              </a:ln>
              <a:effectLst/>
              <a:uLnTx/>
              <a:uFillTx/>
              <a:latin typeface="Arial" pitchFamily="34" charset="0"/>
              <a:ea typeface="+mj-ea"/>
              <a:cs typeface="Arial" pitchFamily="34" charset="0"/>
            </a:endParaRPr>
          </a:p>
        </p:txBody>
      </p:sp>
      <p:sp>
        <p:nvSpPr>
          <p:cNvPr id="8" name="Rechteck 5"/>
          <p:cNvSpPr/>
          <p:nvPr/>
        </p:nvSpPr>
        <p:spPr bwMode="gray">
          <a:xfrm>
            <a:off x="410603" y="685800"/>
            <a:ext cx="8265085" cy="5878532"/>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nchorCtr="0">
            <a:spAutoFit/>
          </a:bodyPr>
          <a:lstStyle/>
          <a:p>
            <a:pPr marL="457200" indent="-457200" algn="just">
              <a:spcBef>
                <a:spcPts val="600"/>
              </a:spcBef>
              <a:buClr>
                <a:schemeClr val="accent1"/>
              </a:buClr>
              <a:buFont typeface="Wingdings" panose="05000000000000000000" pitchFamily="2" charset="2"/>
              <a:buChar char="Ø"/>
            </a:pPr>
            <a:r>
              <a:rPr lang="en-US" sz="2800" dirty="0" smtClean="0">
                <a:solidFill>
                  <a:schemeClr val="tx1"/>
                </a:solidFill>
              </a:rPr>
              <a:t>The Technology Transfer Regulations, 1992 (LI 1547) regulates Technology Transfer Agreements in Ghana.</a:t>
            </a:r>
          </a:p>
          <a:p>
            <a:pPr marL="457200" indent="-457200" algn="just">
              <a:spcBef>
                <a:spcPts val="600"/>
              </a:spcBef>
              <a:buClr>
                <a:schemeClr val="accent1"/>
              </a:buClr>
              <a:buFont typeface="Wingdings" panose="05000000000000000000" pitchFamily="2" charset="2"/>
              <a:buChar char="Ø"/>
            </a:pPr>
            <a:r>
              <a:rPr lang="en-US" sz="2800" dirty="0" smtClean="0">
                <a:solidFill>
                  <a:schemeClr val="tx1"/>
                </a:solidFill>
              </a:rPr>
              <a:t>When LI 1547 was passed into law in 1992</a:t>
            </a:r>
            <a:r>
              <a:rPr lang="en-US" sz="2800" dirty="0">
                <a:solidFill>
                  <a:schemeClr val="tx1"/>
                </a:solidFill>
              </a:rPr>
              <a:t>, the Investment Code, 1985 (</a:t>
            </a:r>
            <a:r>
              <a:rPr lang="en-US" sz="2800" dirty="0" err="1">
                <a:solidFill>
                  <a:schemeClr val="tx1"/>
                </a:solidFill>
              </a:rPr>
              <a:t>P.N.D.C.L</a:t>
            </a:r>
            <a:r>
              <a:rPr lang="en-US" sz="2800" dirty="0">
                <a:solidFill>
                  <a:schemeClr val="tx1"/>
                </a:solidFill>
              </a:rPr>
              <a:t>. 116) </a:t>
            </a:r>
            <a:r>
              <a:rPr lang="en-US" sz="2800" dirty="0" smtClean="0">
                <a:solidFill>
                  <a:schemeClr val="tx1"/>
                </a:solidFill>
              </a:rPr>
              <a:t>was in force.</a:t>
            </a:r>
          </a:p>
          <a:p>
            <a:pPr marL="457200" indent="-457200" algn="just">
              <a:spcBef>
                <a:spcPts val="600"/>
              </a:spcBef>
              <a:buClr>
                <a:schemeClr val="accent1"/>
              </a:buClr>
              <a:buFont typeface="Wingdings" panose="05000000000000000000" pitchFamily="2" charset="2"/>
              <a:buChar char="Ø"/>
            </a:pPr>
            <a:r>
              <a:rPr lang="en-US" sz="2800" dirty="0" smtClean="0">
                <a:solidFill>
                  <a:schemeClr val="tx1"/>
                </a:solidFill>
              </a:rPr>
              <a:t>Subsequently, GIPC Act, 1994 (Act 478) repealed PNDCL 116 and the current GIPC Act, 2013 (Act 865) also repealed Act 478.</a:t>
            </a:r>
          </a:p>
          <a:p>
            <a:pPr marL="457200" indent="-457200" algn="just">
              <a:spcBef>
                <a:spcPts val="600"/>
              </a:spcBef>
              <a:buClr>
                <a:schemeClr val="accent1"/>
              </a:buClr>
              <a:buFont typeface="Wingdings" panose="05000000000000000000" pitchFamily="2" charset="2"/>
              <a:buChar char="Ø"/>
            </a:pPr>
            <a:r>
              <a:rPr lang="en-US" sz="2800" dirty="0" smtClean="0">
                <a:solidFill>
                  <a:schemeClr val="tx1"/>
                </a:solidFill>
              </a:rPr>
              <a:t>However, LI 1547 passed in 1992 has not seen any major amendments to bring it to conformity with current investment trends</a:t>
            </a:r>
          </a:p>
          <a:p>
            <a:pPr marL="457200" indent="-457200" algn="just">
              <a:spcBef>
                <a:spcPts val="600"/>
              </a:spcBef>
              <a:buClr>
                <a:schemeClr val="accent1"/>
              </a:buClr>
              <a:buFont typeface="Wingdings" panose="05000000000000000000" pitchFamily="2" charset="2"/>
              <a:buChar char="Ø"/>
            </a:pPr>
            <a:endParaRPr lang="en-US" sz="2600" dirty="0">
              <a:solidFill>
                <a:schemeClr val="tx1"/>
              </a:solidFill>
            </a:endParaRPr>
          </a:p>
        </p:txBody>
      </p:sp>
    </p:spTree>
    <p:extLst>
      <p:ext uri="{BB962C8B-B14F-4D97-AF65-F5344CB8AC3E}">
        <p14:creationId xmlns:p14="http://schemas.microsoft.com/office/powerpoint/2010/main" val="348654571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p:cNvSpPr>
            <a:spLocks noGrp="1"/>
          </p:cNvSpPr>
          <p:nvPr>
            <p:ph type="ftr" sz="quarter" idx="11"/>
          </p:nvPr>
        </p:nvSpPr>
        <p:spPr bwMode="gray">
          <a:xfrm>
            <a:off x="5220536" y="6558920"/>
            <a:ext cx="3319820" cy="246221"/>
          </a:xfrm>
        </p:spPr>
        <p:txBody>
          <a:bodyPr/>
          <a:lstStyle/>
          <a:p>
            <a:r>
              <a:rPr lang="en-GB" b="1" smtClean="0"/>
              <a:t>GHANA TAX TRENDS· Abdallah Ali-Nakyea (Director)   12.08.2015 </a:t>
            </a:r>
            <a:endParaRPr lang="en-GB" dirty="0"/>
          </a:p>
        </p:txBody>
      </p:sp>
      <p:sp>
        <p:nvSpPr>
          <p:cNvPr id="5" name="Foliennummernplatzhalter 4"/>
          <p:cNvSpPr>
            <a:spLocks noGrp="1"/>
          </p:cNvSpPr>
          <p:nvPr>
            <p:ph type="sldNum" sz="quarter" idx="12"/>
          </p:nvPr>
        </p:nvSpPr>
        <p:spPr bwMode="gray">
          <a:xfrm>
            <a:off x="8617980" y="6620475"/>
            <a:ext cx="57708" cy="123111"/>
          </a:xfrm>
        </p:spPr>
        <p:txBody>
          <a:bodyPr/>
          <a:lstStyle/>
          <a:p>
            <a:fld id="{05B86B18-2475-4CE0-AB5D-557E749F8469}" type="slidenum">
              <a:rPr lang="en-GB" smtClean="0"/>
              <a:pPr/>
              <a:t>24</a:t>
            </a:fld>
            <a:endParaRPr lang="en-GB" dirty="0"/>
          </a:p>
        </p:txBody>
      </p:sp>
      <p:sp>
        <p:nvSpPr>
          <p:cNvPr id="7" name="Titel 1"/>
          <p:cNvSpPr txBox="1">
            <a:spLocks/>
          </p:cNvSpPr>
          <p:nvPr/>
        </p:nvSpPr>
        <p:spPr bwMode="gray">
          <a:xfrm>
            <a:off x="468312" y="166339"/>
            <a:ext cx="5856287" cy="276999"/>
          </a:xfrm>
          <a:prstGeom prst="rect">
            <a:avLst/>
          </a:prstGeom>
        </p:spPr>
        <p:txBody>
          <a:bodyPr vert="horz" wrap="square" lIns="0" tIns="0" rIns="0" bIns="0" rtlCol="0" anchor="b">
            <a:spAutoFit/>
          </a:bodyPr>
          <a:lstStyle/>
          <a:p>
            <a:pPr lvl="0">
              <a:spcBef>
                <a:spcPct val="0"/>
              </a:spcBef>
              <a:defRPr/>
            </a:pPr>
            <a:r>
              <a:rPr lang="en-GB" b="1" dirty="0" smtClean="0"/>
              <a:t>TECHNOLOGY TRANSFER AGREEMENT</a:t>
            </a:r>
            <a:endParaRPr kumimoji="0" lang="en-GB" b="1" i="0" u="none" strike="noStrike" kern="1200" cap="none" spc="0" normalizeH="0" baseline="0" dirty="0" smtClean="0">
              <a:ln>
                <a:noFill/>
              </a:ln>
              <a:effectLst/>
              <a:uLnTx/>
              <a:uFillTx/>
              <a:latin typeface="Arial" pitchFamily="34" charset="0"/>
              <a:ea typeface="+mj-ea"/>
              <a:cs typeface="Arial" pitchFamily="34" charset="0"/>
            </a:endParaRPr>
          </a:p>
        </p:txBody>
      </p:sp>
      <p:sp>
        <p:nvSpPr>
          <p:cNvPr id="8" name="Rechteck 5"/>
          <p:cNvSpPr/>
          <p:nvPr/>
        </p:nvSpPr>
        <p:spPr bwMode="gray">
          <a:xfrm>
            <a:off x="410603" y="685800"/>
            <a:ext cx="8265085" cy="4462760"/>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nchorCtr="0">
            <a:spAutoFit/>
          </a:bodyPr>
          <a:lstStyle/>
          <a:p>
            <a:pPr marL="457200" indent="-457200" algn="just">
              <a:spcBef>
                <a:spcPts val="600"/>
              </a:spcBef>
              <a:buClr>
                <a:schemeClr val="accent1"/>
              </a:buClr>
              <a:buFont typeface="Wingdings" panose="05000000000000000000" pitchFamily="2" charset="2"/>
              <a:buChar char="Ø"/>
            </a:pPr>
            <a:r>
              <a:rPr lang="en-US" sz="2800" dirty="0" smtClean="0">
                <a:solidFill>
                  <a:schemeClr val="tx1"/>
                </a:solidFill>
              </a:rPr>
              <a:t>LI 1547 requires </a:t>
            </a:r>
            <a:r>
              <a:rPr lang="en-US" sz="2800" dirty="0">
                <a:solidFill>
                  <a:schemeClr val="tx1"/>
                </a:solidFill>
              </a:rPr>
              <a:t>that all Technology Transfer Agreements should be registered with GIPC</a:t>
            </a:r>
          </a:p>
          <a:p>
            <a:pPr marL="457200" indent="-457200" algn="just">
              <a:spcBef>
                <a:spcPts val="600"/>
              </a:spcBef>
              <a:buClr>
                <a:schemeClr val="accent1"/>
              </a:buClr>
              <a:buFont typeface="Wingdings" panose="05000000000000000000" pitchFamily="2" charset="2"/>
              <a:buChar char="Ø"/>
            </a:pPr>
            <a:r>
              <a:rPr lang="en-US" sz="2800" dirty="0">
                <a:solidFill>
                  <a:schemeClr val="tx1"/>
                </a:solidFill>
              </a:rPr>
              <a:t>Regulation 6 of LI </a:t>
            </a:r>
            <a:r>
              <a:rPr lang="en-US" sz="2800" dirty="0" smtClean="0">
                <a:solidFill>
                  <a:schemeClr val="tx1"/>
                </a:solidFill>
              </a:rPr>
              <a:t>1547 provides that royalties paid for the transfer of technology is subject to tax and this tax shall be paid by the person transferring the technology</a:t>
            </a:r>
          </a:p>
          <a:p>
            <a:pPr marL="457200" indent="-457200" algn="just">
              <a:spcBef>
                <a:spcPts val="600"/>
              </a:spcBef>
              <a:buClr>
                <a:schemeClr val="accent1"/>
              </a:buClr>
              <a:buFont typeface="Wingdings" panose="05000000000000000000" pitchFamily="2" charset="2"/>
              <a:buChar char="Ø"/>
            </a:pPr>
            <a:r>
              <a:rPr lang="en-US" sz="2800" dirty="0" smtClean="0">
                <a:solidFill>
                  <a:schemeClr val="tx1"/>
                </a:solidFill>
              </a:rPr>
              <a:t>Regulation 9 of LI 1547 states that Technology Transfer Agreements shall be for a maximum period of ten years but may be renewed for an additional five year period. </a:t>
            </a:r>
            <a:endParaRPr lang="en-US" sz="2600" dirty="0">
              <a:solidFill>
                <a:schemeClr val="tx1"/>
              </a:solidFill>
            </a:endParaRPr>
          </a:p>
        </p:txBody>
      </p:sp>
    </p:spTree>
    <p:extLst>
      <p:ext uri="{BB962C8B-B14F-4D97-AF65-F5344CB8AC3E}">
        <p14:creationId xmlns:p14="http://schemas.microsoft.com/office/powerpoint/2010/main" val="33397280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p:cNvSpPr>
            <a:spLocks noGrp="1"/>
          </p:cNvSpPr>
          <p:nvPr>
            <p:ph type="ftr" sz="quarter" idx="11"/>
          </p:nvPr>
        </p:nvSpPr>
        <p:spPr bwMode="gray">
          <a:xfrm>
            <a:off x="5220536" y="6558920"/>
            <a:ext cx="3319820" cy="246221"/>
          </a:xfrm>
        </p:spPr>
        <p:txBody>
          <a:bodyPr/>
          <a:lstStyle/>
          <a:p>
            <a:r>
              <a:rPr lang="en-GB" b="1" smtClean="0"/>
              <a:t>GHANA TAX TRENDS· Abdallah Ali-Nakyea (Director)   12.08.2015 </a:t>
            </a:r>
            <a:endParaRPr lang="en-GB" dirty="0"/>
          </a:p>
        </p:txBody>
      </p:sp>
      <p:sp>
        <p:nvSpPr>
          <p:cNvPr id="5" name="Foliennummernplatzhalter 4"/>
          <p:cNvSpPr>
            <a:spLocks noGrp="1"/>
          </p:cNvSpPr>
          <p:nvPr>
            <p:ph type="sldNum" sz="quarter" idx="12"/>
          </p:nvPr>
        </p:nvSpPr>
        <p:spPr bwMode="gray">
          <a:xfrm>
            <a:off x="8617980" y="6620475"/>
            <a:ext cx="57708" cy="123111"/>
          </a:xfrm>
        </p:spPr>
        <p:txBody>
          <a:bodyPr/>
          <a:lstStyle/>
          <a:p>
            <a:fld id="{05B86B18-2475-4CE0-AB5D-557E749F8469}" type="slidenum">
              <a:rPr lang="en-GB" smtClean="0"/>
              <a:pPr/>
              <a:t>25</a:t>
            </a:fld>
            <a:endParaRPr lang="en-GB" dirty="0"/>
          </a:p>
        </p:txBody>
      </p:sp>
      <p:sp>
        <p:nvSpPr>
          <p:cNvPr id="7" name="Titel 1"/>
          <p:cNvSpPr txBox="1">
            <a:spLocks/>
          </p:cNvSpPr>
          <p:nvPr/>
        </p:nvSpPr>
        <p:spPr bwMode="gray">
          <a:xfrm>
            <a:off x="468312" y="166339"/>
            <a:ext cx="5856287" cy="276999"/>
          </a:xfrm>
          <a:prstGeom prst="rect">
            <a:avLst/>
          </a:prstGeom>
        </p:spPr>
        <p:txBody>
          <a:bodyPr vert="horz" wrap="square" lIns="0" tIns="0" rIns="0" bIns="0" rtlCol="0" anchor="b">
            <a:spAutoFit/>
          </a:bodyPr>
          <a:lstStyle/>
          <a:p>
            <a:pPr lvl="0">
              <a:spcBef>
                <a:spcPct val="0"/>
              </a:spcBef>
              <a:defRPr/>
            </a:pPr>
            <a:r>
              <a:rPr lang="en-GB" b="1" dirty="0" smtClean="0"/>
              <a:t>TECHNOLOGY TRANSFER AGREEMENT</a:t>
            </a:r>
            <a:endParaRPr kumimoji="0" lang="en-GB" b="1" i="0" u="none" strike="noStrike" kern="1200" cap="none" spc="0" normalizeH="0" baseline="0" dirty="0" smtClean="0">
              <a:ln>
                <a:noFill/>
              </a:ln>
              <a:effectLst/>
              <a:uLnTx/>
              <a:uFillTx/>
              <a:latin typeface="Arial" pitchFamily="34" charset="0"/>
              <a:ea typeface="+mj-ea"/>
              <a:cs typeface="Arial" pitchFamily="34" charset="0"/>
            </a:endParaRPr>
          </a:p>
        </p:txBody>
      </p:sp>
      <p:sp>
        <p:nvSpPr>
          <p:cNvPr id="8" name="Rechteck 5"/>
          <p:cNvSpPr/>
          <p:nvPr/>
        </p:nvSpPr>
        <p:spPr bwMode="gray">
          <a:xfrm>
            <a:off x="410603" y="685800"/>
            <a:ext cx="8265085" cy="5663089"/>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nchorCtr="0">
            <a:spAutoFit/>
          </a:bodyPr>
          <a:lstStyle/>
          <a:p>
            <a:pPr marL="457200" indent="-457200" algn="just">
              <a:spcBef>
                <a:spcPts val="600"/>
              </a:spcBef>
              <a:buClr>
                <a:schemeClr val="accent1"/>
              </a:buClr>
              <a:buFont typeface="Wingdings" panose="05000000000000000000" pitchFamily="2" charset="2"/>
              <a:buChar char="Ø"/>
            </a:pPr>
            <a:r>
              <a:rPr lang="en-US" sz="2800" dirty="0" smtClean="0">
                <a:solidFill>
                  <a:schemeClr val="tx1"/>
                </a:solidFill>
              </a:rPr>
              <a:t>Regulations 14, 15, 16 &amp; 17 of LI 1547 provide the following permissible payments for transfer of technology: </a:t>
            </a:r>
          </a:p>
          <a:p>
            <a:pPr marL="914400" lvl="1" indent="-457200" algn="just">
              <a:spcBef>
                <a:spcPts val="1800"/>
              </a:spcBef>
              <a:buClr>
                <a:srgbClr val="CC0033"/>
              </a:buClr>
              <a:buFont typeface="Wingdings" panose="05000000000000000000" pitchFamily="2" charset="2"/>
              <a:buChar char="v"/>
            </a:pPr>
            <a:r>
              <a:rPr lang="en-US" sz="2600" dirty="0" smtClean="0">
                <a:solidFill>
                  <a:prstClr val="black"/>
                </a:solidFill>
              </a:rPr>
              <a:t>Royalty </a:t>
            </a:r>
            <a:r>
              <a:rPr lang="en-US" sz="2600" dirty="0">
                <a:solidFill>
                  <a:prstClr val="black"/>
                </a:solidFill>
              </a:rPr>
              <a:t>in respect of know-how patents and other industrial property rights shall range from 0% to 6% of net sales </a:t>
            </a:r>
            <a:endParaRPr lang="en-US" sz="2600" dirty="0" smtClean="0">
              <a:solidFill>
                <a:prstClr val="black"/>
              </a:solidFill>
            </a:endParaRPr>
          </a:p>
          <a:p>
            <a:pPr marL="914400" lvl="1" indent="-457200" algn="just">
              <a:spcBef>
                <a:spcPts val="1800"/>
              </a:spcBef>
              <a:buClr>
                <a:srgbClr val="CC0033"/>
              </a:buClr>
              <a:buFont typeface="Wingdings" panose="05000000000000000000" pitchFamily="2" charset="2"/>
              <a:buChar char="v"/>
            </a:pPr>
            <a:r>
              <a:rPr lang="en-US" sz="2600" dirty="0">
                <a:solidFill>
                  <a:prstClr val="black"/>
                </a:solidFill>
              </a:rPr>
              <a:t>Fee for Technical Service/Assistance (including know-how) shall range between 0% to 5% of net </a:t>
            </a:r>
            <a:r>
              <a:rPr lang="en-US" sz="2600" dirty="0" smtClean="0">
                <a:solidFill>
                  <a:prstClr val="black"/>
                </a:solidFill>
              </a:rPr>
              <a:t>sales</a:t>
            </a:r>
          </a:p>
          <a:p>
            <a:pPr marL="914400" lvl="1" indent="-457200" algn="just">
              <a:spcBef>
                <a:spcPts val="1800"/>
              </a:spcBef>
              <a:buClr>
                <a:srgbClr val="CC0033"/>
              </a:buClr>
              <a:buFont typeface="Wingdings" panose="05000000000000000000" pitchFamily="2" charset="2"/>
              <a:buChar char="v"/>
            </a:pPr>
            <a:r>
              <a:rPr lang="en-US" sz="2600" dirty="0">
                <a:solidFill>
                  <a:prstClr val="black"/>
                </a:solidFill>
              </a:rPr>
              <a:t>Fee for know-how shall not exceed 2% of net </a:t>
            </a:r>
            <a:r>
              <a:rPr lang="en-US" sz="2600" dirty="0" smtClean="0">
                <a:solidFill>
                  <a:prstClr val="black"/>
                </a:solidFill>
              </a:rPr>
              <a:t>sales</a:t>
            </a:r>
            <a:endParaRPr lang="en-US" sz="2800" dirty="0" smtClean="0">
              <a:solidFill>
                <a:schemeClr val="tx1"/>
              </a:solidFill>
            </a:endParaRPr>
          </a:p>
          <a:p>
            <a:pPr marL="457200" indent="-457200" algn="just">
              <a:spcBef>
                <a:spcPts val="600"/>
              </a:spcBef>
              <a:buClr>
                <a:schemeClr val="accent1"/>
              </a:buClr>
              <a:buFont typeface="Wingdings" panose="05000000000000000000" pitchFamily="2" charset="2"/>
              <a:buChar char="Ø"/>
            </a:pPr>
            <a:endParaRPr lang="en-US" sz="2600" dirty="0">
              <a:solidFill>
                <a:schemeClr val="tx1"/>
              </a:solidFill>
            </a:endParaRPr>
          </a:p>
        </p:txBody>
      </p:sp>
    </p:spTree>
    <p:extLst>
      <p:ext uri="{BB962C8B-B14F-4D97-AF65-F5344CB8AC3E}">
        <p14:creationId xmlns:p14="http://schemas.microsoft.com/office/powerpoint/2010/main" val="366217684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p:cNvSpPr>
            <a:spLocks noGrp="1"/>
          </p:cNvSpPr>
          <p:nvPr>
            <p:ph type="ftr" sz="quarter" idx="11"/>
          </p:nvPr>
        </p:nvSpPr>
        <p:spPr bwMode="gray">
          <a:xfrm>
            <a:off x="5220536" y="6558920"/>
            <a:ext cx="3319820" cy="246221"/>
          </a:xfrm>
        </p:spPr>
        <p:txBody>
          <a:bodyPr/>
          <a:lstStyle/>
          <a:p>
            <a:r>
              <a:rPr lang="en-GB" b="1" smtClean="0"/>
              <a:t>GHANA TAX TRENDS· Abdallah Ali-Nakyea (Director)   12.08.2015 </a:t>
            </a:r>
            <a:endParaRPr lang="en-GB" dirty="0"/>
          </a:p>
        </p:txBody>
      </p:sp>
      <p:sp>
        <p:nvSpPr>
          <p:cNvPr id="5" name="Foliennummernplatzhalter 4"/>
          <p:cNvSpPr>
            <a:spLocks noGrp="1"/>
          </p:cNvSpPr>
          <p:nvPr>
            <p:ph type="sldNum" sz="quarter" idx="12"/>
          </p:nvPr>
        </p:nvSpPr>
        <p:spPr bwMode="gray">
          <a:xfrm>
            <a:off x="8617980" y="6620475"/>
            <a:ext cx="57708" cy="123111"/>
          </a:xfrm>
        </p:spPr>
        <p:txBody>
          <a:bodyPr/>
          <a:lstStyle/>
          <a:p>
            <a:fld id="{05B86B18-2475-4CE0-AB5D-557E749F8469}" type="slidenum">
              <a:rPr lang="en-GB" smtClean="0"/>
              <a:pPr/>
              <a:t>26</a:t>
            </a:fld>
            <a:endParaRPr lang="en-GB" dirty="0"/>
          </a:p>
        </p:txBody>
      </p:sp>
      <p:sp>
        <p:nvSpPr>
          <p:cNvPr id="7" name="Titel 1"/>
          <p:cNvSpPr txBox="1">
            <a:spLocks/>
          </p:cNvSpPr>
          <p:nvPr/>
        </p:nvSpPr>
        <p:spPr bwMode="gray">
          <a:xfrm>
            <a:off x="468312" y="166339"/>
            <a:ext cx="5856287" cy="276999"/>
          </a:xfrm>
          <a:prstGeom prst="rect">
            <a:avLst/>
          </a:prstGeom>
        </p:spPr>
        <p:txBody>
          <a:bodyPr vert="horz" wrap="square" lIns="0" tIns="0" rIns="0" bIns="0" rtlCol="0" anchor="b">
            <a:spAutoFit/>
          </a:bodyPr>
          <a:lstStyle/>
          <a:p>
            <a:pPr lvl="0">
              <a:spcBef>
                <a:spcPct val="0"/>
              </a:spcBef>
              <a:defRPr/>
            </a:pPr>
            <a:r>
              <a:rPr lang="en-GB" b="1" dirty="0" smtClean="0"/>
              <a:t>TECHNOLOGY TRANSFER AGREEMENT</a:t>
            </a:r>
            <a:endParaRPr kumimoji="0" lang="en-GB" b="1" i="0" u="none" strike="noStrike" kern="1200" cap="none" spc="0" normalizeH="0" baseline="0" dirty="0" smtClean="0">
              <a:ln>
                <a:noFill/>
              </a:ln>
              <a:effectLst/>
              <a:uLnTx/>
              <a:uFillTx/>
              <a:latin typeface="Arial" pitchFamily="34" charset="0"/>
              <a:ea typeface="+mj-ea"/>
              <a:cs typeface="Arial" pitchFamily="34" charset="0"/>
            </a:endParaRPr>
          </a:p>
        </p:txBody>
      </p:sp>
      <p:sp>
        <p:nvSpPr>
          <p:cNvPr id="8" name="Rechteck 5"/>
          <p:cNvSpPr/>
          <p:nvPr/>
        </p:nvSpPr>
        <p:spPr bwMode="gray">
          <a:xfrm>
            <a:off x="410603" y="685800"/>
            <a:ext cx="8265085" cy="5632311"/>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nchorCtr="0">
            <a:spAutoFit/>
          </a:bodyPr>
          <a:lstStyle/>
          <a:p>
            <a:pPr marL="914400" lvl="1" indent="-457200" algn="just">
              <a:spcBef>
                <a:spcPts val="1800"/>
              </a:spcBef>
              <a:buClr>
                <a:srgbClr val="CC0033"/>
              </a:buClr>
              <a:buFont typeface="Wingdings" panose="05000000000000000000" pitchFamily="2" charset="2"/>
              <a:buChar char="v"/>
            </a:pPr>
            <a:r>
              <a:rPr lang="en-US" sz="2600" dirty="0" smtClean="0">
                <a:solidFill>
                  <a:prstClr val="black"/>
                </a:solidFill>
              </a:rPr>
              <a:t>Management </a:t>
            </a:r>
            <a:r>
              <a:rPr lang="en-US" sz="2600" dirty="0">
                <a:solidFill>
                  <a:prstClr val="black"/>
                </a:solidFill>
              </a:rPr>
              <a:t>fees shall range between 0% and 2% of profit before </a:t>
            </a:r>
            <a:r>
              <a:rPr lang="en-US" sz="2600" dirty="0" smtClean="0">
                <a:solidFill>
                  <a:prstClr val="black"/>
                </a:solidFill>
              </a:rPr>
              <a:t>tax</a:t>
            </a:r>
          </a:p>
          <a:p>
            <a:pPr marL="914400" lvl="1" indent="-457200" algn="just">
              <a:spcBef>
                <a:spcPts val="1800"/>
              </a:spcBef>
              <a:buClr>
                <a:srgbClr val="CC0033"/>
              </a:buClr>
              <a:buFont typeface="Wingdings" panose="05000000000000000000" pitchFamily="2" charset="2"/>
              <a:buChar char="v"/>
            </a:pPr>
            <a:r>
              <a:rPr lang="en-US" sz="2600" dirty="0">
                <a:solidFill>
                  <a:schemeClr val="tx1"/>
                </a:solidFill>
              </a:rPr>
              <a:t>Management services of projects for which profit is not anticipated during the early years shall attract a fee ranging from  0% and 2% of net sales during the first 3 to 5 </a:t>
            </a:r>
            <a:r>
              <a:rPr lang="en-US" sz="2600" dirty="0" smtClean="0">
                <a:solidFill>
                  <a:schemeClr val="tx1"/>
                </a:solidFill>
              </a:rPr>
              <a:t>years</a:t>
            </a:r>
          </a:p>
          <a:p>
            <a:pPr marL="914400" lvl="1" indent="-457200" algn="just">
              <a:spcBef>
                <a:spcPts val="1800"/>
              </a:spcBef>
              <a:buClr>
                <a:srgbClr val="CC0033"/>
              </a:buClr>
              <a:buFont typeface="Wingdings" panose="05000000000000000000" pitchFamily="2" charset="2"/>
              <a:buChar char="v"/>
            </a:pPr>
            <a:r>
              <a:rPr lang="en-US" sz="2600" dirty="0" smtClean="0">
                <a:solidFill>
                  <a:schemeClr val="tx1"/>
                </a:solidFill>
              </a:rPr>
              <a:t>Management</a:t>
            </a:r>
            <a:r>
              <a:rPr lang="en-US" sz="2600" dirty="0">
                <a:solidFill>
                  <a:schemeClr val="tx1"/>
                </a:solidFill>
              </a:rPr>
              <a:t>/ technical services, in addition to patent know-how and trademarks, the total fee shall not exceed 8% of net sales</a:t>
            </a:r>
            <a:r>
              <a:rPr lang="en-US" sz="2600" dirty="0" smtClean="0">
                <a:solidFill>
                  <a:schemeClr val="tx1"/>
                </a:solidFill>
              </a:rPr>
              <a:t>.</a:t>
            </a:r>
          </a:p>
          <a:p>
            <a:pPr marL="457200" lvl="0" indent="-457200" algn="just">
              <a:spcBef>
                <a:spcPts val="600"/>
              </a:spcBef>
              <a:buClr>
                <a:srgbClr val="CC0033"/>
              </a:buClr>
              <a:buFont typeface="Wingdings" panose="05000000000000000000" pitchFamily="2" charset="2"/>
              <a:buChar char="Ø"/>
            </a:pPr>
            <a:r>
              <a:rPr lang="en-US" sz="2800" dirty="0" smtClean="0">
                <a:solidFill>
                  <a:prstClr val="black"/>
                </a:solidFill>
              </a:rPr>
              <a:t>The investor can apply to GIPC to request for fees higher than those specified above.</a:t>
            </a:r>
            <a:endParaRPr lang="en-US" sz="2800" dirty="0">
              <a:solidFill>
                <a:prstClr val="black"/>
              </a:solidFill>
            </a:endParaRPr>
          </a:p>
          <a:p>
            <a:pPr lvl="1" algn="just">
              <a:spcBef>
                <a:spcPts val="1800"/>
              </a:spcBef>
              <a:buClr>
                <a:srgbClr val="CC0033"/>
              </a:buClr>
            </a:pPr>
            <a:endParaRPr lang="en-US" sz="2600" dirty="0">
              <a:solidFill>
                <a:schemeClr val="tx1"/>
              </a:solidFill>
            </a:endParaRPr>
          </a:p>
        </p:txBody>
      </p:sp>
    </p:spTree>
    <p:extLst>
      <p:ext uri="{BB962C8B-B14F-4D97-AF65-F5344CB8AC3E}">
        <p14:creationId xmlns:p14="http://schemas.microsoft.com/office/powerpoint/2010/main" val="111206048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p:cNvSpPr>
            <a:spLocks noGrp="1"/>
          </p:cNvSpPr>
          <p:nvPr>
            <p:ph type="ftr" sz="quarter" idx="11"/>
          </p:nvPr>
        </p:nvSpPr>
        <p:spPr bwMode="gray">
          <a:xfrm>
            <a:off x="5220536" y="6558920"/>
            <a:ext cx="3319820" cy="246221"/>
          </a:xfrm>
        </p:spPr>
        <p:txBody>
          <a:bodyPr/>
          <a:lstStyle/>
          <a:p>
            <a:r>
              <a:rPr lang="en-GB" b="1" smtClean="0"/>
              <a:t>GHANA TAX TRENDS· Abdallah Ali-Nakyea (Director)   12.08.2015 </a:t>
            </a:r>
            <a:endParaRPr lang="en-GB" dirty="0"/>
          </a:p>
        </p:txBody>
      </p:sp>
      <p:sp>
        <p:nvSpPr>
          <p:cNvPr id="5" name="Foliennummernplatzhalter 4"/>
          <p:cNvSpPr>
            <a:spLocks noGrp="1"/>
          </p:cNvSpPr>
          <p:nvPr>
            <p:ph type="sldNum" sz="quarter" idx="12"/>
          </p:nvPr>
        </p:nvSpPr>
        <p:spPr bwMode="gray">
          <a:xfrm>
            <a:off x="8617980" y="6620475"/>
            <a:ext cx="57708" cy="123111"/>
          </a:xfrm>
        </p:spPr>
        <p:txBody>
          <a:bodyPr/>
          <a:lstStyle/>
          <a:p>
            <a:fld id="{05B86B18-2475-4CE0-AB5D-557E749F8469}" type="slidenum">
              <a:rPr lang="en-GB" smtClean="0"/>
              <a:pPr/>
              <a:t>27</a:t>
            </a:fld>
            <a:endParaRPr lang="en-GB" dirty="0"/>
          </a:p>
        </p:txBody>
      </p:sp>
      <p:sp>
        <p:nvSpPr>
          <p:cNvPr id="7" name="Titel 1"/>
          <p:cNvSpPr txBox="1">
            <a:spLocks/>
          </p:cNvSpPr>
          <p:nvPr/>
        </p:nvSpPr>
        <p:spPr bwMode="gray">
          <a:xfrm>
            <a:off x="468312" y="166339"/>
            <a:ext cx="5856287" cy="276999"/>
          </a:xfrm>
          <a:prstGeom prst="rect">
            <a:avLst/>
          </a:prstGeom>
        </p:spPr>
        <p:txBody>
          <a:bodyPr vert="horz" wrap="square" lIns="0" tIns="0" rIns="0" bIns="0" rtlCol="0" anchor="b">
            <a:spAutoFit/>
          </a:bodyPr>
          <a:lstStyle/>
          <a:p>
            <a:pPr lvl="0">
              <a:spcBef>
                <a:spcPct val="0"/>
              </a:spcBef>
              <a:defRPr/>
            </a:pPr>
            <a:r>
              <a:rPr lang="en-GB" b="1" dirty="0" smtClean="0"/>
              <a:t>TECHNOLOGY TRANSFER AGREEMENT</a:t>
            </a:r>
            <a:endParaRPr kumimoji="0" lang="en-GB" b="1" i="0" u="none" strike="noStrike" kern="1200" cap="none" spc="0" normalizeH="0" baseline="0" dirty="0" smtClean="0">
              <a:ln>
                <a:noFill/>
              </a:ln>
              <a:effectLst/>
              <a:uLnTx/>
              <a:uFillTx/>
              <a:latin typeface="Arial" pitchFamily="34" charset="0"/>
              <a:ea typeface="+mj-ea"/>
              <a:cs typeface="Arial" pitchFamily="34" charset="0"/>
            </a:endParaRPr>
          </a:p>
        </p:txBody>
      </p:sp>
      <p:sp>
        <p:nvSpPr>
          <p:cNvPr id="8" name="Rechteck 5"/>
          <p:cNvSpPr/>
          <p:nvPr/>
        </p:nvSpPr>
        <p:spPr bwMode="gray">
          <a:xfrm>
            <a:off x="410603" y="685800"/>
            <a:ext cx="8265085" cy="5370701"/>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nchorCtr="0">
            <a:spAutoFit/>
          </a:bodyPr>
          <a:lstStyle/>
          <a:p>
            <a:pPr marL="457200" indent="-457200" algn="just">
              <a:spcBef>
                <a:spcPts val="600"/>
              </a:spcBef>
              <a:buClr>
                <a:schemeClr val="accent1"/>
              </a:buClr>
              <a:buFont typeface="Wingdings" panose="05000000000000000000" pitchFamily="2" charset="2"/>
              <a:buChar char="Ø"/>
            </a:pPr>
            <a:r>
              <a:rPr lang="en-US" sz="2800" dirty="0" smtClean="0">
                <a:solidFill>
                  <a:schemeClr val="tx1"/>
                </a:solidFill>
              </a:rPr>
              <a:t>Even though LI 1547 gives permissible margins to be charged for technology transfers, GRA sometimes disallow these charges for income tax purposes.</a:t>
            </a:r>
          </a:p>
          <a:p>
            <a:pPr marL="457200" indent="-457200" algn="just">
              <a:spcBef>
                <a:spcPts val="600"/>
              </a:spcBef>
              <a:buClr>
                <a:schemeClr val="accent1"/>
              </a:buClr>
              <a:buFont typeface="Wingdings" panose="05000000000000000000" pitchFamily="2" charset="2"/>
              <a:buChar char="Ø"/>
            </a:pPr>
            <a:r>
              <a:rPr lang="en-US" sz="2800" dirty="0" smtClean="0">
                <a:solidFill>
                  <a:schemeClr val="tx1"/>
                </a:solidFill>
              </a:rPr>
              <a:t>The argument often put forth by GRA is that these margins do not reflect the arm’s length principle as required by LI 2188. </a:t>
            </a:r>
          </a:p>
          <a:p>
            <a:pPr marL="457200" indent="-457200" algn="just">
              <a:spcBef>
                <a:spcPts val="600"/>
              </a:spcBef>
              <a:buClr>
                <a:schemeClr val="accent1"/>
              </a:buClr>
              <a:buFont typeface="Wingdings" panose="05000000000000000000" pitchFamily="2" charset="2"/>
              <a:buChar char="Ø"/>
            </a:pPr>
            <a:r>
              <a:rPr lang="en-US" sz="2800" dirty="0" smtClean="0">
                <a:solidFill>
                  <a:schemeClr val="tx1"/>
                </a:solidFill>
              </a:rPr>
              <a:t>This poses a huge challenge for investors and there is a need for collaboration between GIPC and GRA to address some of these challenges investors face.</a:t>
            </a:r>
          </a:p>
          <a:p>
            <a:pPr marL="457200" indent="-457200" algn="just">
              <a:spcBef>
                <a:spcPts val="600"/>
              </a:spcBef>
              <a:buClr>
                <a:schemeClr val="accent1"/>
              </a:buClr>
              <a:buFont typeface="Wingdings" panose="05000000000000000000" pitchFamily="2" charset="2"/>
              <a:buChar char="Ø"/>
            </a:pPr>
            <a:endParaRPr lang="en-US" sz="2600" dirty="0">
              <a:solidFill>
                <a:schemeClr val="tx1"/>
              </a:solidFill>
            </a:endParaRPr>
          </a:p>
        </p:txBody>
      </p:sp>
    </p:spTree>
    <p:extLst>
      <p:ext uri="{BB962C8B-B14F-4D97-AF65-F5344CB8AC3E}">
        <p14:creationId xmlns:p14="http://schemas.microsoft.com/office/powerpoint/2010/main" val="86576248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p:cNvSpPr>
            <a:spLocks noGrp="1"/>
          </p:cNvSpPr>
          <p:nvPr>
            <p:ph type="ftr" sz="quarter" idx="11"/>
          </p:nvPr>
        </p:nvSpPr>
        <p:spPr bwMode="gray">
          <a:xfrm>
            <a:off x="5220536" y="6558920"/>
            <a:ext cx="3319820" cy="246221"/>
          </a:xfrm>
        </p:spPr>
        <p:txBody>
          <a:bodyPr/>
          <a:lstStyle/>
          <a:p>
            <a:r>
              <a:rPr lang="en-GB" b="1" smtClean="0"/>
              <a:t>GHANA TAX TRENDS· Abdallah Ali-Nakyea (Director)   12.08.2015 </a:t>
            </a:r>
            <a:endParaRPr lang="en-GB" dirty="0"/>
          </a:p>
        </p:txBody>
      </p:sp>
      <p:sp>
        <p:nvSpPr>
          <p:cNvPr id="5" name="Foliennummernplatzhalter 4"/>
          <p:cNvSpPr>
            <a:spLocks noGrp="1"/>
          </p:cNvSpPr>
          <p:nvPr>
            <p:ph type="sldNum" sz="quarter" idx="12"/>
          </p:nvPr>
        </p:nvSpPr>
        <p:spPr bwMode="gray">
          <a:xfrm>
            <a:off x="8617980" y="6620475"/>
            <a:ext cx="57708" cy="123111"/>
          </a:xfrm>
        </p:spPr>
        <p:txBody>
          <a:bodyPr/>
          <a:lstStyle/>
          <a:p>
            <a:fld id="{05B86B18-2475-4CE0-AB5D-557E749F8469}" type="slidenum">
              <a:rPr lang="en-GB" smtClean="0"/>
              <a:pPr/>
              <a:t>28</a:t>
            </a:fld>
            <a:endParaRPr lang="en-GB" dirty="0"/>
          </a:p>
        </p:txBody>
      </p:sp>
      <p:sp>
        <p:nvSpPr>
          <p:cNvPr id="8" name="Rechteck 5"/>
          <p:cNvSpPr/>
          <p:nvPr/>
        </p:nvSpPr>
        <p:spPr bwMode="gray">
          <a:xfrm>
            <a:off x="410603" y="685800"/>
            <a:ext cx="8265085" cy="3785652"/>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nchorCtr="0">
            <a:spAutoFit/>
          </a:bodyPr>
          <a:lstStyle/>
          <a:p>
            <a:pPr algn="ctr">
              <a:spcBef>
                <a:spcPts val="600"/>
              </a:spcBef>
              <a:buClr>
                <a:schemeClr val="accent1"/>
              </a:buClr>
            </a:pPr>
            <a:r>
              <a:rPr lang="en-US" sz="4400" dirty="0" smtClean="0">
                <a:solidFill>
                  <a:schemeClr val="tx1"/>
                </a:solidFill>
              </a:rPr>
              <a:t>END OF PRESENTATION</a:t>
            </a:r>
          </a:p>
          <a:p>
            <a:pPr algn="ctr">
              <a:spcBef>
                <a:spcPts val="600"/>
              </a:spcBef>
              <a:buClr>
                <a:schemeClr val="accent1"/>
              </a:buClr>
            </a:pPr>
            <a:endParaRPr lang="en-US" sz="9600" dirty="0" smtClean="0">
              <a:solidFill>
                <a:schemeClr val="tx1"/>
              </a:solidFill>
            </a:endParaRPr>
          </a:p>
          <a:p>
            <a:pPr algn="ctr">
              <a:spcBef>
                <a:spcPts val="600"/>
              </a:spcBef>
              <a:buClr>
                <a:schemeClr val="accent1"/>
              </a:buClr>
            </a:pPr>
            <a:r>
              <a:rPr lang="en-US" sz="9600" dirty="0" smtClean="0">
                <a:solidFill>
                  <a:schemeClr val="tx1"/>
                </a:solidFill>
              </a:rPr>
              <a:t>THANK </a:t>
            </a:r>
            <a:r>
              <a:rPr lang="en-US" sz="9600" dirty="0">
                <a:solidFill>
                  <a:schemeClr val="tx1"/>
                </a:solidFill>
              </a:rPr>
              <a:t>YOU</a:t>
            </a:r>
          </a:p>
        </p:txBody>
      </p:sp>
    </p:spTree>
    <p:extLst>
      <p:ext uri="{BB962C8B-B14F-4D97-AF65-F5344CB8AC3E}">
        <p14:creationId xmlns:p14="http://schemas.microsoft.com/office/powerpoint/2010/main" val="401074432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p:cNvSpPr>
            <a:spLocks noGrp="1"/>
          </p:cNvSpPr>
          <p:nvPr>
            <p:ph type="ftr" sz="quarter" idx="11"/>
          </p:nvPr>
        </p:nvSpPr>
        <p:spPr bwMode="gray">
          <a:xfrm>
            <a:off x="5220536" y="6558920"/>
            <a:ext cx="3319820" cy="246221"/>
          </a:xfrm>
        </p:spPr>
        <p:txBody>
          <a:bodyPr/>
          <a:lstStyle/>
          <a:p>
            <a:r>
              <a:rPr lang="en-GB" b="1" smtClean="0"/>
              <a:t>GHANA TAX TRENDS· Abdallah Ali-Nakyea (Director)   12.08.2015 </a:t>
            </a:r>
            <a:endParaRPr lang="en-GB" dirty="0"/>
          </a:p>
        </p:txBody>
      </p:sp>
      <p:sp>
        <p:nvSpPr>
          <p:cNvPr id="5" name="Foliennummernplatzhalter 4"/>
          <p:cNvSpPr>
            <a:spLocks noGrp="1"/>
          </p:cNvSpPr>
          <p:nvPr>
            <p:ph type="sldNum" sz="quarter" idx="12"/>
          </p:nvPr>
        </p:nvSpPr>
        <p:spPr bwMode="gray">
          <a:xfrm>
            <a:off x="8617980" y="6620475"/>
            <a:ext cx="57708" cy="123111"/>
          </a:xfrm>
        </p:spPr>
        <p:txBody>
          <a:bodyPr/>
          <a:lstStyle/>
          <a:p>
            <a:fld id="{05B86B18-2475-4CE0-AB5D-557E749F8469}" type="slidenum">
              <a:rPr lang="en-GB" smtClean="0"/>
              <a:pPr/>
              <a:t>3</a:t>
            </a:fld>
            <a:endParaRPr lang="en-GB"/>
          </a:p>
        </p:txBody>
      </p:sp>
      <p:sp>
        <p:nvSpPr>
          <p:cNvPr id="6" name="Rechteck 5"/>
          <p:cNvSpPr/>
          <p:nvPr/>
        </p:nvSpPr>
        <p:spPr bwMode="gray">
          <a:xfrm>
            <a:off x="601249" y="601249"/>
            <a:ext cx="8074440" cy="5032147"/>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nchorCtr="0">
            <a:spAutoFit/>
          </a:bodyPr>
          <a:lstStyle/>
          <a:p>
            <a:pPr marL="182563" indent="-182563" algn="just">
              <a:spcBef>
                <a:spcPts val="1800"/>
              </a:spcBef>
              <a:buClr>
                <a:schemeClr val="accent1"/>
              </a:buClr>
              <a:buFont typeface="Arial" pitchFamily="34" charset="0"/>
              <a:buChar char="»"/>
            </a:pPr>
            <a:r>
              <a:rPr lang="en-US" sz="2700" dirty="0" smtClean="0">
                <a:solidFill>
                  <a:schemeClr val="tx1"/>
                </a:solidFill>
              </a:rPr>
              <a:t>In Ghana, the </a:t>
            </a:r>
            <a:r>
              <a:rPr lang="en-US" sz="2700" dirty="0">
                <a:solidFill>
                  <a:schemeClr val="tx1"/>
                </a:solidFill>
              </a:rPr>
              <a:t>source jurisdiction is applied and this means that income is taxable in Ghana as long as its source is from </a:t>
            </a:r>
            <a:r>
              <a:rPr lang="en-US" sz="2700" dirty="0" smtClean="0">
                <a:solidFill>
                  <a:schemeClr val="tx1"/>
                </a:solidFill>
              </a:rPr>
              <a:t>Ghana. Thus </a:t>
            </a:r>
            <a:r>
              <a:rPr lang="en-US" sz="2700" dirty="0">
                <a:solidFill>
                  <a:schemeClr val="tx1"/>
                </a:solidFill>
              </a:rPr>
              <a:t>where the source of an income is not from Ghana, it is not taxable in Ghana. </a:t>
            </a:r>
            <a:endParaRPr lang="en-US" sz="2700" dirty="0" smtClean="0">
              <a:solidFill>
                <a:schemeClr val="tx1"/>
              </a:solidFill>
            </a:endParaRPr>
          </a:p>
          <a:p>
            <a:pPr marL="182563" indent="-182563" algn="just">
              <a:spcBef>
                <a:spcPts val="1800"/>
              </a:spcBef>
              <a:buClr>
                <a:schemeClr val="accent1"/>
              </a:buClr>
              <a:buFont typeface="Arial" pitchFamily="34" charset="0"/>
              <a:buChar char="»"/>
            </a:pPr>
            <a:r>
              <a:rPr lang="en-US" sz="2700" dirty="0" smtClean="0">
                <a:solidFill>
                  <a:schemeClr val="tx1"/>
                </a:solidFill>
              </a:rPr>
              <a:t>It </a:t>
            </a:r>
            <a:r>
              <a:rPr lang="en-US" sz="2700" dirty="0">
                <a:solidFill>
                  <a:schemeClr val="tx1"/>
                </a:solidFill>
              </a:rPr>
              <a:t>is to be noted that where the source of an income is not from Ghana, then the income has to be brought in or received in Ghana to make it subject to tax in Ghana. </a:t>
            </a:r>
            <a:endParaRPr lang="en-US" sz="2700" dirty="0" smtClean="0">
              <a:solidFill>
                <a:schemeClr val="tx1"/>
              </a:solidFill>
            </a:endParaRPr>
          </a:p>
          <a:p>
            <a:pPr marL="182563" indent="-182563" algn="just">
              <a:spcBef>
                <a:spcPts val="1800"/>
              </a:spcBef>
              <a:buClr>
                <a:schemeClr val="accent1"/>
              </a:buClr>
              <a:buFont typeface="Arial" pitchFamily="34" charset="0"/>
              <a:buChar char="»"/>
            </a:pPr>
            <a:r>
              <a:rPr lang="en-US" sz="2700" dirty="0" smtClean="0">
                <a:solidFill>
                  <a:schemeClr val="tx1"/>
                </a:solidFill>
              </a:rPr>
              <a:t>This </a:t>
            </a:r>
            <a:r>
              <a:rPr lang="en-US" sz="2700" dirty="0">
                <a:solidFill>
                  <a:schemeClr val="tx1"/>
                </a:solidFill>
              </a:rPr>
              <a:t>position is clearly outlined in section 6 of the Internal Revenue Act, 2000 (Act 592). </a:t>
            </a:r>
          </a:p>
        </p:txBody>
      </p:sp>
      <p:sp>
        <p:nvSpPr>
          <p:cNvPr id="7" name="Titel 1"/>
          <p:cNvSpPr txBox="1">
            <a:spLocks/>
          </p:cNvSpPr>
          <p:nvPr/>
        </p:nvSpPr>
        <p:spPr bwMode="gray">
          <a:xfrm>
            <a:off x="468313" y="227894"/>
            <a:ext cx="5039792" cy="215444"/>
          </a:xfrm>
          <a:prstGeom prst="rect">
            <a:avLst/>
          </a:prstGeom>
        </p:spPr>
        <p:txBody>
          <a:bodyPr vert="horz" wrap="square" lIns="0" tIns="0" rIns="0" bIns="0" rtlCol="0" anchor="b">
            <a:spAutoFit/>
          </a:bodyPr>
          <a:lstStyle/>
          <a:p>
            <a:pPr lvl="0">
              <a:spcBef>
                <a:spcPct val="0"/>
              </a:spcBef>
              <a:defRPr/>
            </a:pPr>
            <a:r>
              <a:rPr lang="en-US" sz="1400" b="1" dirty="0" smtClean="0"/>
              <a:t>TAXABLE INCOME</a:t>
            </a:r>
            <a:endParaRPr kumimoji="0" lang="en-GB" sz="1400" i="0" u="none" strike="noStrike" kern="1200" cap="none" spc="0" normalizeH="0" baseline="0" dirty="0" smtClean="0">
              <a:ln>
                <a:noFill/>
              </a:ln>
              <a:effectLst/>
              <a:uLnTx/>
              <a:uFillTx/>
              <a:latin typeface="Arial" pitchFamily="34" charset="0"/>
              <a:ea typeface="+mj-ea"/>
              <a:cs typeface="Arial" pitchFamily="34" charset="0"/>
            </a:endParaRPr>
          </a:p>
        </p:txBody>
      </p:sp>
    </p:spTree>
    <p:extLst>
      <p:ext uri="{BB962C8B-B14F-4D97-AF65-F5344CB8AC3E}">
        <p14:creationId xmlns:p14="http://schemas.microsoft.com/office/powerpoint/2010/main" val="230581728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p:cNvSpPr>
            <a:spLocks noGrp="1"/>
          </p:cNvSpPr>
          <p:nvPr>
            <p:ph type="ftr" sz="quarter" idx="11"/>
          </p:nvPr>
        </p:nvSpPr>
        <p:spPr bwMode="gray">
          <a:xfrm>
            <a:off x="5220536" y="6558920"/>
            <a:ext cx="3319820" cy="246221"/>
          </a:xfrm>
        </p:spPr>
        <p:txBody>
          <a:bodyPr/>
          <a:lstStyle/>
          <a:p>
            <a:r>
              <a:rPr lang="en-GB" b="1" smtClean="0"/>
              <a:t>GHANA TAX TRENDS· Abdallah Ali-Nakyea (Director)   12.08.2015 </a:t>
            </a:r>
            <a:endParaRPr lang="en-GB" dirty="0"/>
          </a:p>
        </p:txBody>
      </p:sp>
      <p:sp>
        <p:nvSpPr>
          <p:cNvPr id="5" name="Foliennummernplatzhalter 4"/>
          <p:cNvSpPr>
            <a:spLocks noGrp="1"/>
          </p:cNvSpPr>
          <p:nvPr>
            <p:ph type="sldNum" sz="quarter" idx="12"/>
          </p:nvPr>
        </p:nvSpPr>
        <p:spPr bwMode="gray">
          <a:xfrm>
            <a:off x="8617980" y="6620475"/>
            <a:ext cx="57708" cy="123111"/>
          </a:xfrm>
        </p:spPr>
        <p:txBody>
          <a:bodyPr/>
          <a:lstStyle/>
          <a:p>
            <a:fld id="{05B86B18-2475-4CE0-AB5D-557E749F8469}" type="slidenum">
              <a:rPr lang="en-GB" smtClean="0"/>
              <a:pPr/>
              <a:t>4</a:t>
            </a:fld>
            <a:endParaRPr lang="en-GB"/>
          </a:p>
        </p:txBody>
      </p:sp>
      <p:sp>
        <p:nvSpPr>
          <p:cNvPr id="6" name="Rechteck 5"/>
          <p:cNvSpPr/>
          <p:nvPr/>
        </p:nvSpPr>
        <p:spPr bwMode="gray">
          <a:xfrm>
            <a:off x="468313" y="2032000"/>
            <a:ext cx="8207376" cy="4909036"/>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nchorCtr="0">
            <a:spAutoFit/>
          </a:bodyPr>
          <a:lstStyle/>
          <a:p>
            <a:pPr algn="just">
              <a:spcBef>
                <a:spcPts val="1800"/>
              </a:spcBef>
              <a:buClr>
                <a:schemeClr val="accent1"/>
              </a:buClr>
            </a:pPr>
            <a:endParaRPr lang="en-US" sz="1000" dirty="0" smtClean="0">
              <a:solidFill>
                <a:schemeClr val="tx1"/>
              </a:solidFill>
            </a:endParaRPr>
          </a:p>
          <a:p>
            <a:pPr marL="182563" indent="-182563" algn="just">
              <a:spcBef>
                <a:spcPts val="1800"/>
              </a:spcBef>
              <a:buClr>
                <a:schemeClr val="accent1"/>
              </a:buClr>
              <a:buFont typeface="Arial" pitchFamily="34" charset="0"/>
              <a:buChar char="»"/>
            </a:pPr>
            <a:r>
              <a:rPr lang="en-US" sz="2400" dirty="0" smtClean="0">
                <a:solidFill>
                  <a:schemeClr val="tx1"/>
                </a:solidFill>
              </a:rPr>
              <a:t>In </a:t>
            </a:r>
            <a:r>
              <a:rPr lang="en-US" sz="2400" dirty="0">
                <a:solidFill>
                  <a:schemeClr val="tx1"/>
                </a:solidFill>
              </a:rPr>
              <a:t>the case of a </a:t>
            </a:r>
            <a:r>
              <a:rPr lang="en-US" sz="2400" b="1" dirty="0">
                <a:solidFill>
                  <a:schemeClr val="tx1"/>
                </a:solidFill>
              </a:rPr>
              <a:t>resident person</a:t>
            </a:r>
            <a:r>
              <a:rPr lang="en-US" sz="2400" dirty="0">
                <a:solidFill>
                  <a:schemeClr val="tx1"/>
                </a:solidFill>
              </a:rPr>
              <a:t>, the full amount of the person’s income from the business, employment, or investment accruing in, derived from, brought into, or received in Ghana during any basis period of that person ending within the year of assessment;</a:t>
            </a:r>
          </a:p>
          <a:p>
            <a:pPr marL="182563" indent="-182563" algn="just">
              <a:spcBef>
                <a:spcPts val="1800"/>
              </a:spcBef>
              <a:buClr>
                <a:schemeClr val="accent1"/>
              </a:buClr>
              <a:buFont typeface="Arial" pitchFamily="34" charset="0"/>
              <a:buChar char="»"/>
            </a:pPr>
            <a:r>
              <a:rPr lang="en-US" sz="2400" dirty="0">
                <a:solidFill>
                  <a:schemeClr val="tx1"/>
                </a:solidFill>
              </a:rPr>
              <a:t> In the case of a </a:t>
            </a:r>
            <a:r>
              <a:rPr lang="en-US" sz="2400" b="1" dirty="0" smtClean="0">
                <a:solidFill>
                  <a:schemeClr val="tx1"/>
                </a:solidFill>
              </a:rPr>
              <a:t>non-resident person</a:t>
            </a:r>
            <a:r>
              <a:rPr lang="en-US" sz="2400" dirty="0" smtClean="0">
                <a:solidFill>
                  <a:schemeClr val="tx1"/>
                </a:solidFill>
              </a:rPr>
              <a:t>, </a:t>
            </a:r>
            <a:r>
              <a:rPr lang="en-US" sz="2400" dirty="0">
                <a:solidFill>
                  <a:schemeClr val="tx1"/>
                </a:solidFill>
              </a:rPr>
              <a:t>the full amount of the person’s income from the business, employment, or investment accruing in or derived from Ghana during any basis period of the person ending within the year of assessment.</a:t>
            </a:r>
          </a:p>
          <a:p>
            <a:pPr marL="182563" indent="-182563">
              <a:spcBef>
                <a:spcPts val="1800"/>
              </a:spcBef>
              <a:buClr>
                <a:schemeClr val="accent1"/>
              </a:buClr>
              <a:buFont typeface="Arial" pitchFamily="34" charset="0"/>
              <a:buChar char="»"/>
            </a:pPr>
            <a:endParaRPr lang="en-US" sz="2400" dirty="0">
              <a:solidFill>
                <a:schemeClr val="tx1"/>
              </a:solidFill>
            </a:endParaRPr>
          </a:p>
        </p:txBody>
      </p:sp>
      <p:sp>
        <p:nvSpPr>
          <p:cNvPr id="7" name="Titel 1"/>
          <p:cNvSpPr txBox="1">
            <a:spLocks/>
          </p:cNvSpPr>
          <p:nvPr/>
        </p:nvSpPr>
        <p:spPr bwMode="gray">
          <a:xfrm>
            <a:off x="468312" y="227894"/>
            <a:ext cx="5856287" cy="215444"/>
          </a:xfrm>
          <a:prstGeom prst="rect">
            <a:avLst/>
          </a:prstGeom>
        </p:spPr>
        <p:txBody>
          <a:bodyPr vert="horz" wrap="square" lIns="0" tIns="0" rIns="0" bIns="0" rtlCol="0" anchor="b">
            <a:spAutoFit/>
          </a:bodyPr>
          <a:lstStyle/>
          <a:p>
            <a:pPr lvl="0">
              <a:spcBef>
                <a:spcPct val="0"/>
              </a:spcBef>
              <a:defRPr/>
            </a:pPr>
            <a:r>
              <a:rPr lang="en-US" sz="1400" b="1" dirty="0"/>
              <a:t>ASSESSABLE INCOME</a:t>
            </a:r>
            <a:endParaRPr kumimoji="0" lang="en-GB" sz="1400" i="0" u="none" strike="noStrike" kern="1200" cap="none" spc="0" normalizeH="0" baseline="0" dirty="0" smtClean="0">
              <a:ln>
                <a:noFill/>
              </a:ln>
              <a:effectLst/>
              <a:uLnTx/>
              <a:uFillTx/>
              <a:latin typeface="Arial" pitchFamily="34" charset="0"/>
              <a:ea typeface="+mj-ea"/>
              <a:cs typeface="Arial" pitchFamily="34" charset="0"/>
            </a:endParaRPr>
          </a:p>
        </p:txBody>
      </p:sp>
      <p:sp>
        <p:nvSpPr>
          <p:cNvPr id="2" name="TextBox 1"/>
          <p:cNvSpPr txBox="1"/>
          <p:nvPr/>
        </p:nvSpPr>
        <p:spPr>
          <a:xfrm>
            <a:off x="410604" y="674856"/>
            <a:ext cx="8207376" cy="1384995"/>
          </a:xfrm>
          <a:prstGeom prst="rect">
            <a:avLst/>
          </a:prstGeom>
          <a:noFill/>
        </p:spPr>
        <p:txBody>
          <a:bodyPr wrap="square" rtlCol="0">
            <a:spAutoFit/>
          </a:bodyPr>
          <a:lstStyle/>
          <a:p>
            <a:pPr algn="just"/>
            <a:r>
              <a:rPr lang="en-US" sz="2800" dirty="0"/>
              <a:t>The assessable income of a person for a year of assessment from any</a:t>
            </a:r>
            <a:r>
              <a:rPr lang="en-US" sz="2800" b="1" dirty="0"/>
              <a:t> business, employment</a:t>
            </a:r>
            <a:r>
              <a:rPr lang="en-US" sz="2800" dirty="0"/>
              <a:t>, or</a:t>
            </a:r>
            <a:r>
              <a:rPr lang="en-US" sz="2800" b="1" dirty="0"/>
              <a:t> investment </a:t>
            </a:r>
            <a:r>
              <a:rPr lang="en-US" sz="2800" dirty="0"/>
              <a:t>is</a:t>
            </a:r>
            <a:r>
              <a:rPr lang="en-US" sz="2800" dirty="0" smtClean="0"/>
              <a:t>:</a:t>
            </a:r>
            <a:endParaRPr lang="en-US" sz="2800" dirty="0"/>
          </a:p>
        </p:txBody>
      </p:sp>
    </p:spTree>
    <p:extLst>
      <p:ext uri="{BB962C8B-B14F-4D97-AF65-F5344CB8AC3E}">
        <p14:creationId xmlns:p14="http://schemas.microsoft.com/office/powerpoint/2010/main" val="3110149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p:cNvSpPr>
            <a:spLocks noGrp="1"/>
          </p:cNvSpPr>
          <p:nvPr>
            <p:ph type="ftr" sz="quarter" idx="11"/>
          </p:nvPr>
        </p:nvSpPr>
        <p:spPr bwMode="gray">
          <a:xfrm>
            <a:off x="5220536" y="6558920"/>
            <a:ext cx="3319820" cy="246221"/>
          </a:xfrm>
        </p:spPr>
        <p:txBody>
          <a:bodyPr/>
          <a:lstStyle/>
          <a:p>
            <a:r>
              <a:rPr lang="en-GB" b="1" smtClean="0"/>
              <a:t>GHANA TAX TRENDS· Abdallah Ali-Nakyea (Director)   12.08.2015 </a:t>
            </a:r>
            <a:endParaRPr lang="en-GB" dirty="0"/>
          </a:p>
        </p:txBody>
      </p:sp>
      <p:sp>
        <p:nvSpPr>
          <p:cNvPr id="5" name="Foliennummernplatzhalter 4"/>
          <p:cNvSpPr>
            <a:spLocks noGrp="1"/>
          </p:cNvSpPr>
          <p:nvPr>
            <p:ph type="sldNum" sz="quarter" idx="12"/>
          </p:nvPr>
        </p:nvSpPr>
        <p:spPr bwMode="gray">
          <a:xfrm>
            <a:off x="8617980" y="6620475"/>
            <a:ext cx="57708" cy="123111"/>
          </a:xfrm>
        </p:spPr>
        <p:txBody>
          <a:bodyPr/>
          <a:lstStyle/>
          <a:p>
            <a:fld id="{05B86B18-2475-4CE0-AB5D-557E749F8469}" type="slidenum">
              <a:rPr lang="en-GB" smtClean="0"/>
              <a:pPr/>
              <a:t>5</a:t>
            </a:fld>
            <a:endParaRPr lang="en-GB"/>
          </a:p>
        </p:txBody>
      </p:sp>
      <p:sp>
        <p:nvSpPr>
          <p:cNvPr id="6" name="Rechteck 5"/>
          <p:cNvSpPr/>
          <p:nvPr/>
        </p:nvSpPr>
        <p:spPr bwMode="gray">
          <a:xfrm>
            <a:off x="468313" y="2032000"/>
            <a:ext cx="8207376" cy="5062924"/>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nchorCtr="0">
            <a:spAutoFit/>
          </a:bodyPr>
          <a:lstStyle/>
          <a:p>
            <a:pPr algn="just">
              <a:spcBef>
                <a:spcPts val="1800"/>
              </a:spcBef>
              <a:buClr>
                <a:schemeClr val="accent1"/>
              </a:buClr>
            </a:pPr>
            <a:endParaRPr lang="en-US" sz="2300" dirty="0" smtClean="0">
              <a:solidFill>
                <a:schemeClr val="tx1"/>
              </a:solidFill>
            </a:endParaRPr>
          </a:p>
          <a:p>
            <a:pPr marL="182563" indent="-182563" algn="just">
              <a:spcBef>
                <a:spcPts val="1800"/>
              </a:spcBef>
              <a:buClr>
                <a:schemeClr val="accent1"/>
              </a:buClr>
              <a:buFont typeface="Arial" pitchFamily="34" charset="0"/>
              <a:buChar char="»"/>
            </a:pPr>
            <a:r>
              <a:rPr lang="en-US" sz="2300" dirty="0" smtClean="0">
                <a:solidFill>
                  <a:schemeClr val="tx1"/>
                </a:solidFill>
              </a:rPr>
              <a:t>A </a:t>
            </a:r>
            <a:r>
              <a:rPr lang="en-US" sz="2300" dirty="0">
                <a:solidFill>
                  <a:schemeClr val="tx1"/>
                </a:solidFill>
              </a:rPr>
              <a:t>citizen of Ghana who has no permanent home outside Ghana for a whole year of assessment.</a:t>
            </a:r>
          </a:p>
          <a:p>
            <a:pPr marL="182563" indent="-182563" algn="just">
              <a:spcBef>
                <a:spcPts val="1800"/>
              </a:spcBef>
              <a:buClr>
                <a:schemeClr val="accent1"/>
              </a:buClr>
              <a:buFont typeface="Arial" pitchFamily="34" charset="0"/>
              <a:buChar char="»"/>
            </a:pPr>
            <a:r>
              <a:rPr lang="en-US" sz="2300" dirty="0">
                <a:solidFill>
                  <a:schemeClr val="tx1"/>
                </a:solidFill>
              </a:rPr>
              <a:t>Present in Ghana for a period/total of 183 days or more in a year of assessment.</a:t>
            </a:r>
          </a:p>
          <a:p>
            <a:pPr marL="182563" indent="-182563" algn="just">
              <a:spcBef>
                <a:spcPts val="1800"/>
              </a:spcBef>
              <a:buClr>
                <a:schemeClr val="accent1"/>
              </a:buClr>
              <a:buFont typeface="Arial" pitchFamily="34" charset="0"/>
              <a:buChar char="»"/>
            </a:pPr>
            <a:r>
              <a:rPr lang="en-US" sz="2300" dirty="0">
                <a:solidFill>
                  <a:schemeClr val="tx1"/>
                </a:solidFill>
              </a:rPr>
              <a:t>An employee or official of the government of Ghana posted abroad during the year.</a:t>
            </a:r>
          </a:p>
          <a:p>
            <a:pPr marL="182563" indent="-182563" algn="just">
              <a:spcBef>
                <a:spcPts val="1800"/>
              </a:spcBef>
              <a:buClr>
                <a:schemeClr val="accent1"/>
              </a:buClr>
              <a:buFont typeface="Arial" pitchFamily="34" charset="0"/>
              <a:buChar char="»"/>
            </a:pPr>
            <a:r>
              <a:rPr lang="en-US" sz="2300" dirty="0">
                <a:solidFill>
                  <a:schemeClr val="tx1"/>
                </a:solidFill>
              </a:rPr>
              <a:t>A  citizen of Ghana who is temporary absent from Ghana for less than 365 continuous days and has a permanent home in Ghana.</a:t>
            </a:r>
          </a:p>
          <a:p>
            <a:pPr algn="just">
              <a:spcBef>
                <a:spcPts val="1800"/>
              </a:spcBef>
              <a:buClr>
                <a:schemeClr val="accent1"/>
              </a:buClr>
            </a:pPr>
            <a:endParaRPr lang="en-US" sz="2400" dirty="0">
              <a:solidFill>
                <a:schemeClr val="tx1"/>
              </a:solidFill>
            </a:endParaRPr>
          </a:p>
        </p:txBody>
      </p:sp>
      <p:sp>
        <p:nvSpPr>
          <p:cNvPr id="7" name="Titel 1"/>
          <p:cNvSpPr txBox="1">
            <a:spLocks/>
          </p:cNvSpPr>
          <p:nvPr/>
        </p:nvSpPr>
        <p:spPr bwMode="gray">
          <a:xfrm>
            <a:off x="468312" y="227894"/>
            <a:ext cx="5856287" cy="215444"/>
          </a:xfrm>
          <a:prstGeom prst="rect">
            <a:avLst/>
          </a:prstGeom>
        </p:spPr>
        <p:txBody>
          <a:bodyPr vert="horz" wrap="square" lIns="0" tIns="0" rIns="0" bIns="0" rtlCol="0" anchor="b">
            <a:spAutoFit/>
          </a:bodyPr>
          <a:lstStyle/>
          <a:p>
            <a:pPr lvl="0">
              <a:spcBef>
                <a:spcPct val="0"/>
              </a:spcBef>
              <a:defRPr/>
            </a:pPr>
            <a:r>
              <a:rPr lang="en-US" sz="1400" b="1" dirty="0"/>
              <a:t>MEANING OF KEY TAX </a:t>
            </a:r>
            <a:r>
              <a:rPr lang="en-US" sz="1400" b="1" dirty="0" smtClean="0"/>
              <a:t>TERMINOLOGIES</a:t>
            </a:r>
            <a:endParaRPr kumimoji="0" lang="en-GB" sz="1400" i="0" u="none" strike="noStrike" kern="1200" cap="none" spc="0" normalizeH="0" baseline="0" dirty="0" smtClean="0">
              <a:ln>
                <a:noFill/>
              </a:ln>
              <a:effectLst/>
              <a:uLnTx/>
              <a:uFillTx/>
              <a:latin typeface="Arial" pitchFamily="34" charset="0"/>
              <a:ea typeface="+mj-ea"/>
              <a:cs typeface="Arial" pitchFamily="34" charset="0"/>
            </a:endParaRPr>
          </a:p>
        </p:txBody>
      </p:sp>
      <p:sp>
        <p:nvSpPr>
          <p:cNvPr id="2" name="TextBox 1"/>
          <p:cNvSpPr txBox="1"/>
          <p:nvPr/>
        </p:nvSpPr>
        <p:spPr>
          <a:xfrm>
            <a:off x="468313" y="1021079"/>
            <a:ext cx="8207376" cy="1569660"/>
          </a:xfrm>
          <a:prstGeom prst="rect">
            <a:avLst/>
          </a:prstGeom>
          <a:noFill/>
        </p:spPr>
        <p:txBody>
          <a:bodyPr wrap="square" rtlCol="0">
            <a:spAutoFit/>
          </a:bodyPr>
          <a:lstStyle/>
          <a:p>
            <a:r>
              <a:rPr lang="en-US" sz="3200" b="1" dirty="0"/>
              <a:t>Resident Individual</a:t>
            </a:r>
            <a:r>
              <a:rPr lang="en-US" sz="3200" b="1" dirty="0" smtClean="0"/>
              <a:t>: </a:t>
            </a:r>
            <a:r>
              <a:rPr lang="en-US" sz="2800" dirty="0" smtClean="0"/>
              <a:t>An </a:t>
            </a:r>
            <a:r>
              <a:rPr lang="en-US" sz="2800" dirty="0"/>
              <a:t>individual is resident for tax purposes if that individual is:</a:t>
            </a:r>
          </a:p>
          <a:p>
            <a:endParaRPr lang="en-US" dirty="0" smtClean="0"/>
          </a:p>
          <a:p>
            <a:endParaRPr lang="en-US" dirty="0"/>
          </a:p>
        </p:txBody>
      </p:sp>
    </p:spTree>
    <p:extLst>
      <p:ext uri="{BB962C8B-B14F-4D97-AF65-F5344CB8AC3E}">
        <p14:creationId xmlns:p14="http://schemas.microsoft.com/office/powerpoint/2010/main" val="350751480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p:cNvSpPr>
            <a:spLocks noGrp="1"/>
          </p:cNvSpPr>
          <p:nvPr>
            <p:ph type="ftr" sz="quarter" idx="11"/>
          </p:nvPr>
        </p:nvSpPr>
        <p:spPr bwMode="gray">
          <a:xfrm>
            <a:off x="5220536" y="6558920"/>
            <a:ext cx="3319820" cy="246221"/>
          </a:xfrm>
        </p:spPr>
        <p:txBody>
          <a:bodyPr/>
          <a:lstStyle/>
          <a:p>
            <a:r>
              <a:rPr lang="en-GB" b="1" smtClean="0"/>
              <a:t>GHANA TAX TRENDS· Abdallah Ali-Nakyea (Director)   12.08.2015 </a:t>
            </a:r>
            <a:endParaRPr lang="en-GB" dirty="0"/>
          </a:p>
        </p:txBody>
      </p:sp>
      <p:sp>
        <p:nvSpPr>
          <p:cNvPr id="5" name="Foliennummernplatzhalter 4"/>
          <p:cNvSpPr>
            <a:spLocks noGrp="1"/>
          </p:cNvSpPr>
          <p:nvPr>
            <p:ph type="sldNum" sz="quarter" idx="12"/>
          </p:nvPr>
        </p:nvSpPr>
        <p:spPr bwMode="gray">
          <a:xfrm>
            <a:off x="8617980" y="6620475"/>
            <a:ext cx="57708" cy="123111"/>
          </a:xfrm>
        </p:spPr>
        <p:txBody>
          <a:bodyPr/>
          <a:lstStyle/>
          <a:p>
            <a:fld id="{05B86B18-2475-4CE0-AB5D-557E749F8469}" type="slidenum">
              <a:rPr lang="en-GB" smtClean="0"/>
              <a:pPr/>
              <a:t>6</a:t>
            </a:fld>
            <a:endParaRPr lang="en-GB"/>
          </a:p>
        </p:txBody>
      </p:sp>
      <p:sp>
        <p:nvSpPr>
          <p:cNvPr id="6" name="Rechteck 5"/>
          <p:cNvSpPr/>
          <p:nvPr/>
        </p:nvSpPr>
        <p:spPr bwMode="gray">
          <a:xfrm>
            <a:off x="468313" y="2032000"/>
            <a:ext cx="8207376" cy="5170646"/>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nchorCtr="0">
            <a:spAutoFit/>
          </a:bodyPr>
          <a:lstStyle/>
          <a:p>
            <a:pPr algn="just">
              <a:spcBef>
                <a:spcPts val="1800"/>
              </a:spcBef>
              <a:buClr>
                <a:schemeClr val="accent1"/>
              </a:buClr>
            </a:pPr>
            <a:endParaRPr lang="en-US" sz="2300" dirty="0" smtClean="0">
              <a:solidFill>
                <a:schemeClr val="tx1"/>
              </a:solidFill>
            </a:endParaRPr>
          </a:p>
          <a:p>
            <a:pPr marL="182563" indent="-182563" algn="just">
              <a:spcBef>
                <a:spcPts val="1800"/>
              </a:spcBef>
              <a:buClr>
                <a:schemeClr val="accent1"/>
              </a:buClr>
              <a:buFont typeface="Arial" pitchFamily="34" charset="0"/>
              <a:buChar char="»"/>
            </a:pPr>
            <a:endParaRPr lang="en-US" sz="2300" dirty="0" smtClean="0">
              <a:solidFill>
                <a:schemeClr val="tx1"/>
              </a:solidFill>
            </a:endParaRPr>
          </a:p>
          <a:p>
            <a:pPr marL="182563" indent="-182563" algn="just">
              <a:spcBef>
                <a:spcPts val="1800"/>
              </a:spcBef>
              <a:buClr>
                <a:schemeClr val="accent1"/>
              </a:buClr>
              <a:buFont typeface="Arial" pitchFamily="34" charset="0"/>
              <a:buChar char="»"/>
            </a:pPr>
            <a:r>
              <a:rPr lang="en-US" sz="2800" dirty="0" smtClean="0">
                <a:solidFill>
                  <a:schemeClr val="tx1"/>
                </a:solidFill>
              </a:rPr>
              <a:t>Incorporated </a:t>
            </a:r>
            <a:r>
              <a:rPr lang="en-US" sz="2800" dirty="0">
                <a:solidFill>
                  <a:schemeClr val="tx1"/>
                </a:solidFill>
              </a:rPr>
              <a:t>under the laws of Ghana, or</a:t>
            </a:r>
          </a:p>
          <a:p>
            <a:pPr marL="182563" indent="-182563" algn="just">
              <a:spcBef>
                <a:spcPts val="1800"/>
              </a:spcBef>
              <a:buClr>
                <a:schemeClr val="accent1"/>
              </a:buClr>
              <a:buFont typeface="Arial" pitchFamily="34" charset="0"/>
              <a:buChar char="»"/>
            </a:pPr>
            <a:r>
              <a:rPr lang="en-US" sz="2800" dirty="0">
                <a:solidFill>
                  <a:schemeClr val="tx1"/>
                </a:solidFill>
              </a:rPr>
              <a:t>Managed and controlled in Ghana at any time in the year of assessment. In other words, if the board of directors meet and take decisions in Ghana then the company is deemed to be resident in Ghana.</a:t>
            </a:r>
          </a:p>
          <a:p>
            <a:pPr marL="182563" indent="-182563" algn="just">
              <a:spcBef>
                <a:spcPts val="1800"/>
              </a:spcBef>
              <a:buClr>
                <a:schemeClr val="accent1"/>
              </a:buClr>
              <a:buFont typeface="Arial" pitchFamily="34" charset="0"/>
              <a:buChar char="»"/>
            </a:pPr>
            <a:endParaRPr lang="en-US" sz="2300" dirty="0">
              <a:solidFill>
                <a:schemeClr val="tx1"/>
              </a:solidFill>
            </a:endParaRPr>
          </a:p>
          <a:p>
            <a:pPr algn="just">
              <a:spcBef>
                <a:spcPts val="1800"/>
              </a:spcBef>
              <a:buClr>
                <a:schemeClr val="accent1"/>
              </a:buClr>
            </a:pPr>
            <a:endParaRPr lang="en-US" sz="2400" dirty="0">
              <a:solidFill>
                <a:schemeClr val="tx1"/>
              </a:solidFill>
            </a:endParaRPr>
          </a:p>
        </p:txBody>
      </p:sp>
      <p:sp>
        <p:nvSpPr>
          <p:cNvPr id="7" name="Titel 1"/>
          <p:cNvSpPr txBox="1">
            <a:spLocks/>
          </p:cNvSpPr>
          <p:nvPr/>
        </p:nvSpPr>
        <p:spPr bwMode="gray">
          <a:xfrm>
            <a:off x="468312" y="227894"/>
            <a:ext cx="5856287" cy="215444"/>
          </a:xfrm>
          <a:prstGeom prst="rect">
            <a:avLst/>
          </a:prstGeom>
        </p:spPr>
        <p:txBody>
          <a:bodyPr vert="horz" wrap="square" lIns="0" tIns="0" rIns="0" bIns="0" rtlCol="0" anchor="b">
            <a:spAutoFit/>
          </a:bodyPr>
          <a:lstStyle/>
          <a:p>
            <a:pPr lvl="0">
              <a:spcBef>
                <a:spcPct val="0"/>
              </a:spcBef>
              <a:defRPr/>
            </a:pPr>
            <a:r>
              <a:rPr lang="en-US" sz="1400" b="1" dirty="0"/>
              <a:t>MEANING OF KEY TAX </a:t>
            </a:r>
            <a:r>
              <a:rPr lang="en-US" sz="1400" b="1" dirty="0" smtClean="0"/>
              <a:t>TERMINOLOGIES</a:t>
            </a:r>
            <a:endParaRPr kumimoji="0" lang="en-GB" sz="1400" i="0" u="none" strike="noStrike" kern="1200" cap="none" spc="0" normalizeH="0" baseline="0" dirty="0" smtClean="0">
              <a:ln>
                <a:noFill/>
              </a:ln>
              <a:effectLst/>
              <a:uLnTx/>
              <a:uFillTx/>
              <a:latin typeface="Arial" pitchFamily="34" charset="0"/>
              <a:ea typeface="+mj-ea"/>
              <a:cs typeface="Arial" pitchFamily="34" charset="0"/>
            </a:endParaRPr>
          </a:p>
        </p:txBody>
      </p:sp>
      <p:sp>
        <p:nvSpPr>
          <p:cNvPr id="2" name="TextBox 1"/>
          <p:cNvSpPr txBox="1"/>
          <p:nvPr/>
        </p:nvSpPr>
        <p:spPr>
          <a:xfrm>
            <a:off x="468313" y="1021079"/>
            <a:ext cx="8207376" cy="2000548"/>
          </a:xfrm>
          <a:prstGeom prst="rect">
            <a:avLst/>
          </a:prstGeom>
          <a:noFill/>
        </p:spPr>
        <p:txBody>
          <a:bodyPr wrap="square" rtlCol="0">
            <a:spAutoFit/>
          </a:bodyPr>
          <a:lstStyle/>
          <a:p>
            <a:r>
              <a:rPr lang="en-US" sz="3200" b="1" dirty="0"/>
              <a:t>Resident </a:t>
            </a:r>
            <a:r>
              <a:rPr lang="en-US" sz="3200" b="1" dirty="0" smtClean="0"/>
              <a:t>Company: </a:t>
            </a:r>
            <a:r>
              <a:rPr lang="en-US" sz="2800" dirty="0" smtClean="0"/>
              <a:t>A </a:t>
            </a:r>
            <a:r>
              <a:rPr lang="en-US" sz="2800" dirty="0"/>
              <a:t>company is resident for tax purposes  for a year of assessment if that company is:</a:t>
            </a:r>
          </a:p>
          <a:p>
            <a:endParaRPr lang="en-US" dirty="0" smtClean="0"/>
          </a:p>
          <a:p>
            <a:endParaRPr lang="en-US" dirty="0"/>
          </a:p>
        </p:txBody>
      </p:sp>
    </p:spTree>
    <p:extLst>
      <p:ext uri="{BB962C8B-B14F-4D97-AF65-F5344CB8AC3E}">
        <p14:creationId xmlns:p14="http://schemas.microsoft.com/office/powerpoint/2010/main" val="74668202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p:cNvSpPr>
            <a:spLocks noGrp="1"/>
          </p:cNvSpPr>
          <p:nvPr>
            <p:ph type="ftr" sz="quarter" idx="11"/>
          </p:nvPr>
        </p:nvSpPr>
        <p:spPr bwMode="gray">
          <a:xfrm>
            <a:off x="5220536" y="6558920"/>
            <a:ext cx="3319820" cy="246221"/>
          </a:xfrm>
        </p:spPr>
        <p:txBody>
          <a:bodyPr/>
          <a:lstStyle/>
          <a:p>
            <a:r>
              <a:rPr lang="en-GB" b="1" smtClean="0"/>
              <a:t>GHANA TAX TRENDS· Abdallah Ali-Nakyea (Director)   12.08.2015 </a:t>
            </a:r>
            <a:endParaRPr lang="en-GB" dirty="0"/>
          </a:p>
        </p:txBody>
      </p:sp>
      <p:sp>
        <p:nvSpPr>
          <p:cNvPr id="5" name="Foliennummernplatzhalter 4"/>
          <p:cNvSpPr>
            <a:spLocks noGrp="1"/>
          </p:cNvSpPr>
          <p:nvPr>
            <p:ph type="sldNum" sz="quarter" idx="12"/>
          </p:nvPr>
        </p:nvSpPr>
        <p:spPr bwMode="gray">
          <a:xfrm>
            <a:off x="8617980" y="6620475"/>
            <a:ext cx="57708" cy="123111"/>
          </a:xfrm>
        </p:spPr>
        <p:txBody>
          <a:bodyPr/>
          <a:lstStyle/>
          <a:p>
            <a:fld id="{05B86B18-2475-4CE0-AB5D-557E749F8469}" type="slidenum">
              <a:rPr lang="en-GB" smtClean="0"/>
              <a:pPr/>
              <a:t>7</a:t>
            </a:fld>
            <a:endParaRPr lang="en-GB"/>
          </a:p>
        </p:txBody>
      </p:sp>
      <p:sp>
        <p:nvSpPr>
          <p:cNvPr id="6" name="Rechteck 5"/>
          <p:cNvSpPr/>
          <p:nvPr/>
        </p:nvSpPr>
        <p:spPr bwMode="gray">
          <a:xfrm>
            <a:off x="468313" y="2032000"/>
            <a:ext cx="8207376" cy="3631763"/>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nchorCtr="0">
            <a:spAutoFit/>
          </a:bodyPr>
          <a:lstStyle/>
          <a:p>
            <a:pPr algn="just">
              <a:spcBef>
                <a:spcPts val="1800"/>
              </a:spcBef>
              <a:buClr>
                <a:schemeClr val="accent1"/>
              </a:buClr>
            </a:pPr>
            <a:endParaRPr lang="en-US" sz="2300" dirty="0" smtClean="0">
              <a:solidFill>
                <a:schemeClr val="tx1"/>
              </a:solidFill>
            </a:endParaRPr>
          </a:p>
          <a:p>
            <a:pPr marL="182563" indent="-182563" algn="just">
              <a:spcBef>
                <a:spcPts val="1800"/>
              </a:spcBef>
              <a:buClr>
                <a:schemeClr val="accent1"/>
              </a:buClr>
              <a:buFont typeface="Arial" pitchFamily="34" charset="0"/>
              <a:buChar char="»"/>
            </a:pPr>
            <a:endParaRPr lang="en-US" sz="2300" dirty="0" smtClean="0">
              <a:solidFill>
                <a:schemeClr val="tx1"/>
              </a:solidFill>
            </a:endParaRPr>
          </a:p>
          <a:p>
            <a:pPr marL="182563" indent="-182563" algn="just">
              <a:spcBef>
                <a:spcPts val="1800"/>
              </a:spcBef>
              <a:buClr>
                <a:schemeClr val="accent1"/>
              </a:buClr>
              <a:buFont typeface="Arial" pitchFamily="34" charset="0"/>
              <a:buChar char="»"/>
            </a:pPr>
            <a:r>
              <a:rPr lang="en-US" sz="2600" dirty="0" smtClean="0">
                <a:solidFill>
                  <a:schemeClr val="tx1"/>
                </a:solidFill>
              </a:rPr>
              <a:t>Is </a:t>
            </a:r>
            <a:r>
              <a:rPr lang="en-US" sz="2600" dirty="0">
                <a:solidFill>
                  <a:schemeClr val="tx1"/>
                </a:solidFill>
              </a:rPr>
              <a:t>established in Ghana</a:t>
            </a:r>
          </a:p>
          <a:p>
            <a:pPr marL="182563" indent="-182563" algn="just">
              <a:spcBef>
                <a:spcPts val="1800"/>
              </a:spcBef>
              <a:buClr>
                <a:schemeClr val="accent1"/>
              </a:buClr>
              <a:buFont typeface="Arial" pitchFamily="34" charset="0"/>
              <a:buChar char="»"/>
            </a:pPr>
            <a:r>
              <a:rPr lang="en-US" sz="2600" dirty="0">
                <a:solidFill>
                  <a:schemeClr val="tx1"/>
                </a:solidFill>
              </a:rPr>
              <a:t>Has a resident person as a manager at any time during the year of assessment, or</a:t>
            </a:r>
          </a:p>
          <a:p>
            <a:pPr marL="182563" indent="-182563" algn="just">
              <a:spcBef>
                <a:spcPts val="1800"/>
              </a:spcBef>
              <a:buClr>
                <a:schemeClr val="accent1"/>
              </a:buClr>
              <a:buFont typeface="Arial" pitchFamily="34" charset="0"/>
              <a:buChar char="»"/>
            </a:pPr>
            <a:r>
              <a:rPr lang="en-US" sz="2600" dirty="0">
                <a:solidFill>
                  <a:schemeClr val="tx1"/>
                </a:solidFill>
              </a:rPr>
              <a:t>Is controlled directly or indirectly by a resident person or persons at any time during the year of </a:t>
            </a:r>
            <a:r>
              <a:rPr lang="en-US" sz="2600" dirty="0" smtClean="0">
                <a:solidFill>
                  <a:schemeClr val="tx1"/>
                </a:solidFill>
              </a:rPr>
              <a:t>assessment</a:t>
            </a:r>
            <a:endParaRPr lang="en-US" sz="2600" dirty="0">
              <a:solidFill>
                <a:schemeClr val="tx1"/>
              </a:solidFill>
            </a:endParaRPr>
          </a:p>
        </p:txBody>
      </p:sp>
      <p:sp>
        <p:nvSpPr>
          <p:cNvPr id="7" name="Titel 1"/>
          <p:cNvSpPr txBox="1">
            <a:spLocks/>
          </p:cNvSpPr>
          <p:nvPr/>
        </p:nvSpPr>
        <p:spPr bwMode="gray">
          <a:xfrm>
            <a:off x="468312" y="227894"/>
            <a:ext cx="5856287" cy="215444"/>
          </a:xfrm>
          <a:prstGeom prst="rect">
            <a:avLst/>
          </a:prstGeom>
        </p:spPr>
        <p:txBody>
          <a:bodyPr vert="horz" wrap="square" lIns="0" tIns="0" rIns="0" bIns="0" rtlCol="0" anchor="b">
            <a:spAutoFit/>
          </a:bodyPr>
          <a:lstStyle/>
          <a:p>
            <a:pPr lvl="0">
              <a:spcBef>
                <a:spcPct val="0"/>
              </a:spcBef>
              <a:defRPr/>
            </a:pPr>
            <a:r>
              <a:rPr lang="en-US" sz="1400" b="1" dirty="0"/>
              <a:t>MEANING OF KEY TAX </a:t>
            </a:r>
            <a:r>
              <a:rPr lang="en-US" sz="1400" b="1" dirty="0" smtClean="0"/>
              <a:t>TERMINOLOGIES</a:t>
            </a:r>
            <a:endParaRPr kumimoji="0" lang="en-GB" sz="1400" i="0" u="none" strike="noStrike" kern="1200" cap="none" spc="0" normalizeH="0" baseline="0" dirty="0" smtClean="0">
              <a:ln>
                <a:noFill/>
              </a:ln>
              <a:effectLst/>
              <a:uLnTx/>
              <a:uFillTx/>
              <a:latin typeface="Arial" pitchFamily="34" charset="0"/>
              <a:ea typeface="+mj-ea"/>
              <a:cs typeface="Arial" pitchFamily="34" charset="0"/>
            </a:endParaRPr>
          </a:p>
        </p:txBody>
      </p:sp>
      <p:sp>
        <p:nvSpPr>
          <p:cNvPr id="2" name="TextBox 1"/>
          <p:cNvSpPr txBox="1"/>
          <p:nvPr/>
        </p:nvSpPr>
        <p:spPr>
          <a:xfrm>
            <a:off x="468313" y="1021079"/>
            <a:ext cx="8207376" cy="1938992"/>
          </a:xfrm>
          <a:prstGeom prst="rect">
            <a:avLst/>
          </a:prstGeom>
          <a:noFill/>
        </p:spPr>
        <p:txBody>
          <a:bodyPr wrap="square" rtlCol="0">
            <a:spAutoFit/>
          </a:bodyPr>
          <a:lstStyle/>
          <a:p>
            <a:r>
              <a:rPr lang="en-US" sz="3200" b="1" dirty="0"/>
              <a:t>Resident Body of </a:t>
            </a:r>
            <a:r>
              <a:rPr lang="en-US" sz="3200" b="1" dirty="0" smtClean="0"/>
              <a:t>Persons: </a:t>
            </a:r>
            <a:r>
              <a:rPr lang="en-US" sz="2600" dirty="0"/>
              <a:t>A body of persons is a resident body of persons for any year of assessment if it:</a:t>
            </a:r>
          </a:p>
          <a:p>
            <a:endParaRPr lang="en-US" dirty="0" smtClean="0"/>
          </a:p>
          <a:p>
            <a:endParaRPr lang="en-US" dirty="0"/>
          </a:p>
        </p:txBody>
      </p:sp>
    </p:spTree>
    <p:extLst>
      <p:ext uri="{BB962C8B-B14F-4D97-AF65-F5344CB8AC3E}">
        <p14:creationId xmlns:p14="http://schemas.microsoft.com/office/powerpoint/2010/main" val="236333733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p:cNvSpPr>
            <a:spLocks noGrp="1"/>
          </p:cNvSpPr>
          <p:nvPr>
            <p:ph type="ftr" sz="quarter" idx="11"/>
          </p:nvPr>
        </p:nvSpPr>
        <p:spPr bwMode="gray">
          <a:xfrm>
            <a:off x="5220536" y="6558920"/>
            <a:ext cx="3319820" cy="246221"/>
          </a:xfrm>
        </p:spPr>
        <p:txBody>
          <a:bodyPr/>
          <a:lstStyle/>
          <a:p>
            <a:r>
              <a:rPr lang="en-GB" b="1" smtClean="0"/>
              <a:t>GHANA TAX TRENDS· Abdallah Ali-Nakyea (Director)   12.08.2015 </a:t>
            </a:r>
            <a:endParaRPr lang="en-GB" dirty="0"/>
          </a:p>
        </p:txBody>
      </p:sp>
      <p:sp>
        <p:nvSpPr>
          <p:cNvPr id="5" name="Foliennummernplatzhalter 4"/>
          <p:cNvSpPr>
            <a:spLocks noGrp="1"/>
          </p:cNvSpPr>
          <p:nvPr>
            <p:ph type="sldNum" sz="quarter" idx="12"/>
          </p:nvPr>
        </p:nvSpPr>
        <p:spPr bwMode="gray">
          <a:xfrm>
            <a:off x="8617980" y="6620475"/>
            <a:ext cx="57708" cy="123111"/>
          </a:xfrm>
        </p:spPr>
        <p:txBody>
          <a:bodyPr/>
          <a:lstStyle/>
          <a:p>
            <a:fld id="{05B86B18-2475-4CE0-AB5D-557E749F8469}" type="slidenum">
              <a:rPr lang="en-GB" smtClean="0"/>
              <a:pPr/>
              <a:t>8</a:t>
            </a:fld>
            <a:endParaRPr lang="en-GB"/>
          </a:p>
        </p:txBody>
      </p:sp>
      <p:sp>
        <p:nvSpPr>
          <p:cNvPr id="6" name="Rechteck 5"/>
          <p:cNvSpPr/>
          <p:nvPr/>
        </p:nvSpPr>
        <p:spPr bwMode="gray">
          <a:xfrm>
            <a:off x="363255" y="876822"/>
            <a:ext cx="8312434" cy="5355312"/>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nchorCtr="0">
            <a:spAutoFit/>
          </a:bodyPr>
          <a:lstStyle/>
          <a:p>
            <a:pPr marL="182563" indent="-182563" algn="just">
              <a:spcBef>
                <a:spcPts val="1800"/>
              </a:spcBef>
              <a:buClr>
                <a:schemeClr val="accent1"/>
              </a:buClr>
              <a:buFont typeface="Arial" pitchFamily="34" charset="0"/>
              <a:buChar char="»"/>
            </a:pPr>
            <a:r>
              <a:rPr lang="en-US" sz="2400" dirty="0" smtClean="0">
                <a:solidFill>
                  <a:schemeClr val="tx1"/>
                </a:solidFill>
              </a:rPr>
              <a:t>Corporate income tax: general corporate tax rate is 25%; with mining and petroleum corporate income tax being at the rate of 35%.</a:t>
            </a:r>
          </a:p>
          <a:p>
            <a:pPr marL="182563" indent="-182563" algn="just">
              <a:spcBef>
                <a:spcPts val="1800"/>
              </a:spcBef>
              <a:buClr>
                <a:schemeClr val="accent1"/>
              </a:buClr>
              <a:buFont typeface="Arial" pitchFamily="34" charset="0"/>
              <a:buChar char="»"/>
            </a:pPr>
            <a:r>
              <a:rPr lang="en-US" sz="2400" dirty="0" smtClean="0">
                <a:solidFill>
                  <a:schemeClr val="tx1"/>
                </a:solidFill>
              </a:rPr>
              <a:t>Employee income tax: graduated tax rate ranging from 0% to 25% for resident persons; and a flat rate of 20% for non-resident persons.</a:t>
            </a:r>
          </a:p>
          <a:p>
            <a:pPr marL="182563" indent="-182563" algn="just">
              <a:spcBef>
                <a:spcPts val="1800"/>
              </a:spcBef>
              <a:buClr>
                <a:schemeClr val="accent1"/>
              </a:buClr>
              <a:buFont typeface="Arial" pitchFamily="34" charset="0"/>
              <a:buChar char="»"/>
            </a:pPr>
            <a:r>
              <a:rPr lang="en-US" sz="2400" dirty="0" smtClean="0">
                <a:solidFill>
                  <a:schemeClr val="tx1"/>
                </a:solidFill>
              </a:rPr>
              <a:t>Capital gains tax at the rate of 15% on the gains from the realisation of a chargeable asset.</a:t>
            </a:r>
          </a:p>
          <a:p>
            <a:pPr marL="182563" indent="-182563" algn="just">
              <a:spcBef>
                <a:spcPts val="1800"/>
              </a:spcBef>
              <a:buClr>
                <a:schemeClr val="accent1"/>
              </a:buClr>
              <a:buFont typeface="Arial" pitchFamily="34" charset="0"/>
              <a:buChar char="»"/>
            </a:pPr>
            <a:r>
              <a:rPr lang="en-US" sz="2400" dirty="0" smtClean="0">
                <a:solidFill>
                  <a:schemeClr val="tx1"/>
                </a:solidFill>
              </a:rPr>
              <a:t>Gift tax is payable at the rate of 15% on taxable gifts received.</a:t>
            </a:r>
          </a:p>
          <a:p>
            <a:pPr marL="182563" indent="-182563" algn="just">
              <a:spcBef>
                <a:spcPts val="1800"/>
              </a:spcBef>
              <a:buClr>
                <a:schemeClr val="accent1"/>
              </a:buClr>
              <a:buFont typeface="Arial" pitchFamily="34" charset="0"/>
              <a:buChar char="»"/>
            </a:pPr>
            <a:r>
              <a:rPr lang="en-US" sz="2400" dirty="0" smtClean="0">
                <a:solidFill>
                  <a:schemeClr val="tx1"/>
                </a:solidFill>
              </a:rPr>
              <a:t>Withholding taxes apply at various rates on payments as follows:</a:t>
            </a:r>
            <a:endParaRPr lang="en-US" sz="2400" dirty="0">
              <a:solidFill>
                <a:schemeClr val="tx1"/>
              </a:solidFill>
            </a:endParaRPr>
          </a:p>
        </p:txBody>
      </p:sp>
      <p:sp>
        <p:nvSpPr>
          <p:cNvPr id="7" name="Titel 1"/>
          <p:cNvSpPr txBox="1">
            <a:spLocks/>
          </p:cNvSpPr>
          <p:nvPr/>
        </p:nvSpPr>
        <p:spPr bwMode="gray">
          <a:xfrm>
            <a:off x="468313" y="227894"/>
            <a:ext cx="5039792" cy="215444"/>
          </a:xfrm>
          <a:prstGeom prst="rect">
            <a:avLst/>
          </a:prstGeom>
        </p:spPr>
        <p:txBody>
          <a:bodyPr vert="horz" wrap="square" lIns="0" tIns="0" rIns="0" bIns="0" rtlCol="0" anchor="b">
            <a:spAutoFit/>
          </a:bodyPr>
          <a:lstStyle/>
          <a:p>
            <a:pPr lvl="0">
              <a:spcBef>
                <a:spcPct val="0"/>
              </a:spcBef>
              <a:defRPr/>
            </a:pPr>
            <a:r>
              <a:rPr lang="en-US" sz="1400" b="1" dirty="0" smtClean="0"/>
              <a:t>DIRECT TAXES</a:t>
            </a:r>
            <a:endParaRPr kumimoji="0" lang="en-GB" sz="1400" i="0" u="none" strike="noStrike" kern="1200" cap="none" spc="0" normalizeH="0" baseline="0" dirty="0" smtClean="0">
              <a:ln>
                <a:noFill/>
              </a:ln>
              <a:effectLst/>
              <a:uLnTx/>
              <a:uFillTx/>
              <a:latin typeface="Arial" pitchFamily="34" charset="0"/>
              <a:ea typeface="+mj-ea"/>
              <a:cs typeface="Arial" pitchFamily="34" charset="0"/>
            </a:endParaRPr>
          </a:p>
        </p:txBody>
      </p:sp>
    </p:spTree>
    <p:extLst>
      <p:ext uri="{BB962C8B-B14F-4D97-AF65-F5344CB8AC3E}">
        <p14:creationId xmlns:p14="http://schemas.microsoft.com/office/powerpoint/2010/main" val="403073913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p:cNvSpPr>
            <a:spLocks noGrp="1"/>
          </p:cNvSpPr>
          <p:nvPr>
            <p:ph type="ftr" sz="quarter" idx="11"/>
          </p:nvPr>
        </p:nvSpPr>
        <p:spPr bwMode="gray">
          <a:xfrm>
            <a:off x="5220536" y="6558920"/>
            <a:ext cx="3319820" cy="246221"/>
          </a:xfrm>
        </p:spPr>
        <p:txBody>
          <a:bodyPr/>
          <a:lstStyle/>
          <a:p>
            <a:r>
              <a:rPr lang="en-GB" b="1" smtClean="0"/>
              <a:t>GHANA TAX TRENDS· Abdallah Ali-Nakyea (Director)   12.08.2015 </a:t>
            </a:r>
            <a:endParaRPr lang="en-GB" dirty="0"/>
          </a:p>
        </p:txBody>
      </p:sp>
      <p:sp>
        <p:nvSpPr>
          <p:cNvPr id="5" name="Foliennummernplatzhalter 4"/>
          <p:cNvSpPr>
            <a:spLocks noGrp="1"/>
          </p:cNvSpPr>
          <p:nvPr>
            <p:ph type="sldNum" sz="quarter" idx="12"/>
          </p:nvPr>
        </p:nvSpPr>
        <p:spPr bwMode="gray">
          <a:xfrm>
            <a:off x="8617980" y="6620475"/>
            <a:ext cx="57708" cy="123111"/>
          </a:xfrm>
        </p:spPr>
        <p:txBody>
          <a:bodyPr/>
          <a:lstStyle/>
          <a:p>
            <a:fld id="{05B86B18-2475-4CE0-AB5D-557E749F8469}" type="slidenum">
              <a:rPr lang="en-GB" smtClean="0"/>
              <a:pPr/>
              <a:t>9</a:t>
            </a:fld>
            <a:endParaRPr lang="en-GB"/>
          </a:p>
        </p:txBody>
      </p:sp>
      <p:sp>
        <p:nvSpPr>
          <p:cNvPr id="6" name="Rechteck 5"/>
          <p:cNvSpPr/>
          <p:nvPr/>
        </p:nvSpPr>
        <p:spPr bwMode="gray">
          <a:xfrm>
            <a:off x="638827" y="914400"/>
            <a:ext cx="8036862" cy="6047809"/>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nchorCtr="0">
            <a:spAutoFit/>
          </a:bodyPr>
          <a:lstStyle/>
          <a:p>
            <a:pPr marL="182563" indent="-182563" algn="just">
              <a:spcBef>
                <a:spcPts val="1800"/>
              </a:spcBef>
              <a:buClr>
                <a:schemeClr val="accent1"/>
              </a:buClr>
              <a:buFont typeface="Arial" pitchFamily="34" charset="0"/>
              <a:buChar char="»"/>
            </a:pPr>
            <a:r>
              <a:rPr lang="en-US" sz="2400" dirty="0" smtClean="0">
                <a:solidFill>
                  <a:schemeClr val="tx1"/>
                </a:solidFill>
              </a:rPr>
              <a:t>For </a:t>
            </a:r>
            <a:r>
              <a:rPr lang="en-US" sz="2400" b="1" dirty="0" smtClean="0">
                <a:solidFill>
                  <a:schemeClr val="tx1"/>
                </a:solidFill>
              </a:rPr>
              <a:t>Resident</a:t>
            </a:r>
            <a:r>
              <a:rPr lang="en-US" sz="2400" dirty="0" smtClean="0">
                <a:solidFill>
                  <a:schemeClr val="tx1"/>
                </a:solidFill>
              </a:rPr>
              <a:t> Persons:</a:t>
            </a:r>
          </a:p>
          <a:p>
            <a:pPr marL="800100" lvl="1" indent="-342900" algn="just">
              <a:spcBef>
                <a:spcPts val="1800"/>
              </a:spcBef>
              <a:buClr>
                <a:schemeClr val="accent1"/>
              </a:buClr>
              <a:buFont typeface="Wingdings" panose="05000000000000000000" pitchFamily="2" charset="2"/>
              <a:buChar char="v"/>
            </a:pPr>
            <a:r>
              <a:rPr lang="en-US" sz="2400" dirty="0" smtClean="0">
                <a:solidFill>
                  <a:schemeClr val="tx1"/>
                </a:solidFill>
              </a:rPr>
              <a:t>Interest (excluding individuals &amp; resident financial institutions – 8% (Not final tax)</a:t>
            </a:r>
          </a:p>
          <a:p>
            <a:pPr marL="800100" lvl="1" indent="-342900" algn="just">
              <a:spcBef>
                <a:spcPts val="1800"/>
              </a:spcBef>
              <a:buClr>
                <a:schemeClr val="accent1"/>
              </a:buClr>
              <a:buFont typeface="Wingdings" panose="05000000000000000000" pitchFamily="2" charset="2"/>
              <a:buChar char="v"/>
            </a:pPr>
            <a:r>
              <a:rPr lang="en-US" sz="2400" dirty="0" smtClean="0">
                <a:solidFill>
                  <a:schemeClr val="tx1"/>
                </a:solidFill>
              </a:rPr>
              <a:t>Dividend – 8% (Final tax)</a:t>
            </a:r>
          </a:p>
          <a:p>
            <a:pPr marL="800100" lvl="1" indent="-342900" algn="just">
              <a:spcBef>
                <a:spcPts val="1800"/>
              </a:spcBef>
              <a:buClr>
                <a:schemeClr val="accent1"/>
              </a:buClr>
              <a:buFont typeface="Wingdings" panose="05000000000000000000" pitchFamily="2" charset="2"/>
              <a:buChar char="v"/>
            </a:pPr>
            <a:r>
              <a:rPr lang="en-US" sz="2400" dirty="0" smtClean="0">
                <a:solidFill>
                  <a:schemeClr val="tx1"/>
                </a:solidFill>
              </a:rPr>
              <a:t>Rent of residential accommodation (for individuals as well as investment income) – 8% (Final tax)</a:t>
            </a:r>
          </a:p>
          <a:p>
            <a:pPr marL="800100" lvl="1" indent="-342900" algn="just">
              <a:spcBef>
                <a:spcPts val="1800"/>
              </a:spcBef>
              <a:buClr>
                <a:schemeClr val="accent1"/>
              </a:buClr>
              <a:buFont typeface="Wingdings" panose="05000000000000000000" pitchFamily="2" charset="2"/>
              <a:buChar char="v"/>
            </a:pPr>
            <a:r>
              <a:rPr lang="en-US" sz="2400" dirty="0" smtClean="0">
                <a:solidFill>
                  <a:schemeClr val="tx1"/>
                </a:solidFill>
              </a:rPr>
              <a:t>Rent of commercial premises – 15% (Final tax)</a:t>
            </a:r>
            <a:r>
              <a:rPr lang="en-US" sz="2400" dirty="0">
                <a:solidFill>
                  <a:schemeClr val="tx1"/>
                </a:solidFill>
              </a:rPr>
              <a:t>	</a:t>
            </a:r>
            <a:endParaRPr lang="en-US" sz="2400" dirty="0" smtClean="0">
              <a:solidFill>
                <a:schemeClr val="tx1"/>
              </a:solidFill>
            </a:endParaRPr>
          </a:p>
          <a:p>
            <a:pPr marL="800100" lvl="1" indent="-342900" algn="just">
              <a:spcBef>
                <a:spcPts val="1800"/>
              </a:spcBef>
              <a:buClr>
                <a:schemeClr val="accent1"/>
              </a:buClr>
              <a:buFont typeface="Wingdings" panose="05000000000000000000" pitchFamily="2" charset="2"/>
              <a:buChar char="v"/>
            </a:pPr>
            <a:r>
              <a:rPr lang="en-US" sz="2400" dirty="0" smtClean="0">
                <a:solidFill>
                  <a:schemeClr val="tx1"/>
                </a:solidFill>
              </a:rPr>
              <a:t>Fees to lecturers, invigilators, examiners, part-time teachers, and endorsement fees – 10% (Final tax)</a:t>
            </a:r>
          </a:p>
          <a:p>
            <a:pPr marL="800100" lvl="1" indent="-342900" algn="just">
              <a:spcBef>
                <a:spcPts val="1800"/>
              </a:spcBef>
              <a:buClr>
                <a:schemeClr val="accent1"/>
              </a:buClr>
              <a:buFont typeface="Wingdings" panose="05000000000000000000" pitchFamily="2" charset="2"/>
              <a:buChar char="v"/>
            </a:pPr>
            <a:r>
              <a:rPr lang="en-US" sz="2400" dirty="0" smtClean="0">
                <a:solidFill>
                  <a:schemeClr val="tx1"/>
                </a:solidFill>
              </a:rPr>
              <a:t>Non-executive directors and board members – 20% (Final tax)</a:t>
            </a:r>
          </a:p>
          <a:p>
            <a:pPr marL="800100" lvl="1" indent="-342900" algn="just">
              <a:spcBef>
                <a:spcPts val="1800"/>
              </a:spcBef>
              <a:buClr>
                <a:schemeClr val="accent1"/>
              </a:buClr>
              <a:buFont typeface="Wingdings" panose="05000000000000000000" pitchFamily="2" charset="2"/>
              <a:buChar char="v"/>
            </a:pPr>
            <a:endParaRPr lang="en-US" sz="2400" dirty="0">
              <a:solidFill>
                <a:schemeClr val="tx1"/>
              </a:solidFill>
            </a:endParaRPr>
          </a:p>
        </p:txBody>
      </p:sp>
      <p:sp>
        <p:nvSpPr>
          <p:cNvPr id="7" name="Titel 1"/>
          <p:cNvSpPr txBox="1">
            <a:spLocks/>
          </p:cNvSpPr>
          <p:nvPr/>
        </p:nvSpPr>
        <p:spPr bwMode="gray">
          <a:xfrm>
            <a:off x="468313" y="227894"/>
            <a:ext cx="5039792" cy="215444"/>
          </a:xfrm>
          <a:prstGeom prst="rect">
            <a:avLst/>
          </a:prstGeom>
        </p:spPr>
        <p:txBody>
          <a:bodyPr vert="horz" wrap="square" lIns="0" tIns="0" rIns="0" bIns="0" rtlCol="0" anchor="b">
            <a:spAutoFit/>
          </a:bodyPr>
          <a:lstStyle/>
          <a:p>
            <a:pPr lvl="0">
              <a:spcBef>
                <a:spcPct val="0"/>
              </a:spcBef>
              <a:defRPr/>
            </a:pPr>
            <a:r>
              <a:rPr lang="en-US" sz="1400" b="1" dirty="0"/>
              <a:t>PAYMENT OF WITHOLDING TAXES</a:t>
            </a:r>
            <a:endParaRPr kumimoji="0" lang="en-GB" sz="1400" i="0" u="none" strike="noStrike" kern="1200" cap="none" spc="0" normalizeH="0" baseline="0" dirty="0" smtClean="0">
              <a:ln>
                <a:noFill/>
              </a:ln>
              <a:effectLst/>
              <a:uLnTx/>
              <a:uFillTx/>
              <a:latin typeface="Arial" pitchFamily="34" charset="0"/>
              <a:ea typeface="+mj-ea"/>
              <a:cs typeface="Arial" pitchFamily="34" charset="0"/>
            </a:endParaRPr>
          </a:p>
        </p:txBody>
      </p:sp>
    </p:spTree>
    <p:extLst>
      <p:ext uri="{BB962C8B-B14F-4D97-AF65-F5344CB8AC3E}">
        <p14:creationId xmlns:p14="http://schemas.microsoft.com/office/powerpoint/2010/main" val="573376586"/>
      </p:ext>
    </p:extLst>
  </p:cSld>
  <p:clrMapOvr>
    <a:masterClrMapping/>
  </p:clrMapOvr>
  <p:timing>
    <p:tnLst>
      <p:par>
        <p:cTn id="1" dur="indefinite" restart="never" nodeType="tmRoot"/>
      </p:par>
    </p:tnLst>
  </p:timing>
</p:sld>
</file>

<file path=ppt/theme/theme1.xml><?xml version="1.0" encoding="utf-8"?>
<a:theme xmlns:a="http://schemas.openxmlformats.org/drawingml/2006/main" name="201207_WTS_PowerPoint_Template_englisch">
  <a:themeElements>
    <a:clrScheme name="WTS">
      <a:dk1>
        <a:sysClr val="windowText" lastClr="000000"/>
      </a:dk1>
      <a:lt1>
        <a:sysClr val="window" lastClr="FFFFFF"/>
      </a:lt1>
      <a:dk2>
        <a:srgbClr val="1F497D"/>
      </a:dk2>
      <a:lt2>
        <a:srgbClr val="EEECE1"/>
      </a:lt2>
      <a:accent1>
        <a:srgbClr val="CC0033"/>
      </a:accent1>
      <a:accent2>
        <a:srgbClr val="515D69"/>
      </a:accent2>
      <a:accent3>
        <a:srgbClr val="F6A400"/>
      </a:accent3>
      <a:accent4>
        <a:srgbClr val="728006"/>
      </a:accent4>
      <a:accent5>
        <a:srgbClr val="00698E"/>
      </a:accent5>
      <a:accent6>
        <a:srgbClr val="932E24"/>
      </a:accent6>
      <a:hlink>
        <a:srgbClr val="0000FF"/>
      </a:hlink>
      <a:folHlink>
        <a:srgbClr val="800080"/>
      </a:folHlink>
    </a:clrScheme>
    <a:fontScheme name="Larissa Klassisch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9525">
          <a:solidFill>
            <a:schemeClr val="tx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Larissa-Design">
  <a:themeElements>
    <a:clrScheme name="WTS">
      <a:dk1>
        <a:sysClr val="windowText" lastClr="000000"/>
      </a:dk1>
      <a:lt1>
        <a:sysClr val="window" lastClr="FFFFFF"/>
      </a:lt1>
      <a:dk2>
        <a:srgbClr val="1F497D"/>
      </a:dk2>
      <a:lt2>
        <a:srgbClr val="EEECE1"/>
      </a:lt2>
      <a:accent1>
        <a:srgbClr val="CC0033"/>
      </a:accent1>
      <a:accent2>
        <a:srgbClr val="515D69"/>
      </a:accent2>
      <a:accent3>
        <a:srgbClr val="F6A400"/>
      </a:accent3>
      <a:accent4>
        <a:srgbClr val="728006"/>
      </a:accent4>
      <a:accent5>
        <a:srgbClr val="00698E"/>
      </a:accent5>
      <a:accent6>
        <a:srgbClr val="932E24"/>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201207_WTS_PowerPoint_Template_englisch</Template>
  <TotalTime>942</TotalTime>
  <Words>2672</Words>
  <Application>Microsoft Office PowerPoint</Application>
  <PresentationFormat>On-screen Show (4:3)</PresentationFormat>
  <Paragraphs>260</Paragraphs>
  <Slides>28</Slides>
  <Notes>25</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201207_WTS_PowerPoint_Template_englisch</vt:lpstr>
      <vt:lpstr>  THE CHALLENGES AND OPPORTUNITIES FOR GROWTH OF CHINESE BUSINESSES IN GHANA</vt:lpstr>
      <vt:lpstr>Speaker</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Withholding tax rates in the case of Non-Resident Persons: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Transfer Pricing</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TAXATION OF EMPLOYMENT INCOME</dc:title>
  <dc:creator>Maya</dc:creator>
  <cp:lastModifiedBy>EWORNAM NYANORNENE</cp:lastModifiedBy>
  <cp:revision>58</cp:revision>
  <dcterms:created xsi:type="dcterms:W3CDTF">2013-06-12T10:16:11Z</dcterms:created>
  <dcterms:modified xsi:type="dcterms:W3CDTF">2015-08-07T10:28:33Z</dcterms:modified>
</cp:coreProperties>
</file>